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71" r:id="rId5"/>
    <p:sldId id="365" r:id="rId6"/>
    <p:sldId id="357" r:id="rId7"/>
    <p:sldId id="366" r:id="rId8"/>
    <p:sldId id="374" r:id="rId9"/>
    <p:sldId id="383" r:id="rId10"/>
    <p:sldId id="384" r:id="rId11"/>
    <p:sldId id="385" r:id="rId12"/>
    <p:sldId id="377" r:id="rId13"/>
    <p:sldId id="368" r:id="rId14"/>
    <p:sldId id="386" r:id="rId15"/>
    <p:sldId id="375" r:id="rId16"/>
    <p:sldId id="369" r:id="rId17"/>
    <p:sldId id="270" r:id="rId18"/>
  </p:sldIdLst>
  <p:sldSz cx="18288000" cy="10287000"/>
  <p:notesSz cx="6950075" cy="9236075"/>
  <p:embeddedFontLst>
    <p:embeddedFont>
      <p:font typeface="Arabic Typesetting" panose="03020402040406030203" pitchFamily="66" charset="-78"/>
      <p:regular r:id="rId20"/>
    </p:embeddedFont>
    <p:embeddedFont>
      <p:font typeface="Calibri" panose="020F0502020204030204" pitchFamily="3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
      <p:font typeface="Poppins Bold" panose="020B0604020202020204" charset="0"/>
      <p:regular r:id="rId29"/>
    </p:embeddedFont>
    <p:embeddedFont>
      <p:font typeface="PT Bold Heading" panose="02010400000000000000" pitchFamily="2" charset="-78"/>
      <p:regular r:id="rId30"/>
    </p:embeddedFont>
    <p:embeddedFont>
      <p:font typeface="Simplified Arabic" panose="02020603050405020304" pitchFamily="18" charset="-78"/>
      <p:regular r:id="rId31"/>
      <p:bold r:id="rId32"/>
    </p:embeddedFont>
    <p:embeddedFont>
      <p:font typeface="Traditional Arabic" panose="02020603050405020304" pitchFamily="18" charset="-78"/>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26" autoAdjust="0"/>
  </p:normalViewPr>
  <p:slideViewPr>
    <p:cSldViewPr>
      <p:cViewPr varScale="1">
        <p:scale>
          <a:sx n="53" d="100"/>
          <a:sy n="53" d="100"/>
        </p:scale>
        <p:origin x="2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1C76C-3862-4A86-9D62-5F18D68D7DE8}" type="doc">
      <dgm:prSet loTypeId="urn:microsoft.com/office/officeart/2005/8/layout/target3" loCatId="list" qsTypeId="urn:microsoft.com/office/officeart/2005/8/quickstyle/simple1" qsCatId="simple" csTypeId="urn:microsoft.com/office/officeart/2005/8/colors/colorful5" csCatId="colorful" phldr="1"/>
      <dgm:spPr/>
    </dgm:pt>
    <dgm:pt modelId="{475CF031-C123-465C-99FD-C34255835B5E}">
      <dgm:prSet phldrT="[نص]" custT="1"/>
      <dgm:spPr/>
      <dgm:t>
        <a:bodyPr/>
        <a:lstStyle/>
        <a:p>
          <a:pPr rtl="1"/>
          <a:r>
            <a:rPr lang="ar-IQ" sz="4400" b="1" dirty="0">
              <a:cs typeface="PT Bold Heading" panose="02010400000000000000" pitchFamily="2" charset="-78"/>
            </a:rPr>
            <a:t>اولا:</a:t>
          </a:r>
          <a:r>
            <a:rPr lang="ar-IQ" sz="4400" dirty="0">
              <a:cs typeface="PT Bold Heading" panose="02010400000000000000" pitchFamily="2" charset="-78"/>
            </a:rPr>
            <a:t> فروق فردية بدنية</a:t>
          </a:r>
          <a:r>
            <a:rPr lang="ar-IQ" sz="4800" dirty="0">
              <a:cs typeface="PT Bold Heading" panose="02010400000000000000" pitchFamily="2" charset="-78"/>
            </a:rPr>
            <a:t>.</a:t>
          </a:r>
        </a:p>
      </dgm:t>
    </dgm:pt>
    <dgm:pt modelId="{41FCAE71-6092-456D-BE39-14C1B3D64FAD}" type="parTrans" cxnId="{D0884612-DC35-4E7B-899F-F7DF47AE00D5}">
      <dgm:prSet/>
      <dgm:spPr/>
      <dgm:t>
        <a:bodyPr/>
        <a:lstStyle/>
        <a:p>
          <a:pPr rtl="1"/>
          <a:endParaRPr lang="ar-IQ"/>
        </a:p>
      </dgm:t>
    </dgm:pt>
    <dgm:pt modelId="{7DC4D65F-C23C-44C4-BB9E-36ECCA04A36C}" type="sibTrans" cxnId="{D0884612-DC35-4E7B-899F-F7DF47AE00D5}">
      <dgm:prSet/>
      <dgm:spPr/>
      <dgm:t>
        <a:bodyPr/>
        <a:lstStyle/>
        <a:p>
          <a:pPr rtl="1"/>
          <a:endParaRPr lang="ar-IQ"/>
        </a:p>
      </dgm:t>
    </dgm:pt>
    <dgm:pt modelId="{3FA77F80-A156-40F9-A570-95C8373682B5}">
      <dgm:prSet phldrT="[نص]" custT="1"/>
      <dgm:spPr/>
      <dgm:t>
        <a:bodyPr/>
        <a:lstStyle/>
        <a:p>
          <a:pPr rtl="1"/>
          <a:r>
            <a:rPr lang="ar-IQ" sz="5400" b="1" dirty="0">
              <a:cs typeface="PT Bold Heading" panose="02010400000000000000" pitchFamily="2" charset="-78"/>
            </a:rPr>
            <a:t>خامسا: </a:t>
          </a:r>
          <a:r>
            <a:rPr lang="ar-IQ" sz="5400" dirty="0">
              <a:cs typeface="PT Bold Heading" panose="02010400000000000000" pitchFamily="2" charset="-78"/>
            </a:rPr>
            <a:t>فروق فردية في الانجاز.</a:t>
          </a:r>
        </a:p>
      </dgm:t>
    </dgm:pt>
    <dgm:pt modelId="{729EAB94-B798-4676-8735-B51836B30D35}" type="parTrans" cxnId="{FBA9B58A-6AE2-4CAD-9647-85768F29A980}">
      <dgm:prSet/>
      <dgm:spPr/>
      <dgm:t>
        <a:bodyPr/>
        <a:lstStyle/>
        <a:p>
          <a:pPr rtl="1"/>
          <a:endParaRPr lang="ar-IQ"/>
        </a:p>
      </dgm:t>
    </dgm:pt>
    <dgm:pt modelId="{E47474CE-529A-4ADB-A6BD-DDD8C74A438B}" type="sibTrans" cxnId="{FBA9B58A-6AE2-4CAD-9647-85768F29A980}">
      <dgm:prSet/>
      <dgm:spPr/>
      <dgm:t>
        <a:bodyPr/>
        <a:lstStyle/>
        <a:p>
          <a:pPr rtl="1"/>
          <a:endParaRPr lang="ar-IQ"/>
        </a:p>
      </dgm:t>
    </dgm:pt>
    <dgm:pt modelId="{D5C2EF53-CADA-4FF8-914B-38A524417D76}">
      <dgm:prSet custT="1"/>
      <dgm:spPr/>
      <dgm:t>
        <a:bodyPr/>
        <a:lstStyle/>
        <a:p>
          <a:pPr rtl="1"/>
          <a:r>
            <a:rPr lang="ar-IQ" sz="4800" b="1" dirty="0">
              <a:cs typeface="PT Bold Heading" panose="02010400000000000000" pitchFamily="2" charset="-78"/>
            </a:rPr>
            <a:t>رابعا: </a:t>
          </a:r>
          <a:r>
            <a:rPr lang="ar-IQ" sz="4800" dirty="0">
              <a:cs typeface="PT Bold Heading" panose="02010400000000000000" pitchFamily="2" charset="-78"/>
            </a:rPr>
            <a:t>فروق فردية بين اللاعبين للفعالية نفسها.</a:t>
          </a:r>
        </a:p>
      </dgm:t>
    </dgm:pt>
    <dgm:pt modelId="{35BF3FDE-A953-4D5E-8E26-9ED6CB66B252}" type="parTrans" cxnId="{A59994CF-1A98-49AB-B915-04457DB70B81}">
      <dgm:prSet/>
      <dgm:spPr/>
      <dgm:t>
        <a:bodyPr/>
        <a:lstStyle/>
        <a:p>
          <a:pPr rtl="1"/>
          <a:endParaRPr lang="ar-IQ"/>
        </a:p>
      </dgm:t>
    </dgm:pt>
    <dgm:pt modelId="{1A59B169-A097-4712-A099-30465C56F817}" type="sibTrans" cxnId="{A59994CF-1A98-49AB-B915-04457DB70B81}">
      <dgm:prSet/>
      <dgm:spPr/>
      <dgm:t>
        <a:bodyPr/>
        <a:lstStyle/>
        <a:p>
          <a:pPr rtl="1"/>
          <a:endParaRPr lang="ar-IQ"/>
        </a:p>
      </dgm:t>
    </dgm:pt>
    <dgm:pt modelId="{AEC462E5-61AF-4E67-A479-7C80012A0A18}">
      <dgm:prSet custT="1"/>
      <dgm:spPr/>
      <dgm:t>
        <a:bodyPr/>
        <a:lstStyle/>
        <a:p>
          <a:pPr rtl="1"/>
          <a:r>
            <a:rPr lang="ar-IQ" sz="4400" b="1" dirty="0">
              <a:cs typeface="PT Bold Heading" panose="02010400000000000000" pitchFamily="2" charset="-78"/>
            </a:rPr>
            <a:t>ثالثا: </a:t>
          </a:r>
          <a:r>
            <a:rPr lang="ar-IQ" sz="4400" dirty="0">
              <a:cs typeface="PT Bold Heading" panose="02010400000000000000" pitchFamily="2" charset="-78"/>
            </a:rPr>
            <a:t>فروق فردية تكتيكية( أداء خططي ).</a:t>
          </a:r>
        </a:p>
      </dgm:t>
    </dgm:pt>
    <dgm:pt modelId="{F6E4E970-B3A5-40B6-B69C-044270B17242}" type="sibTrans" cxnId="{204A68C3-AA8F-4B50-9852-A50C38B99902}">
      <dgm:prSet/>
      <dgm:spPr/>
      <dgm:t>
        <a:bodyPr/>
        <a:lstStyle/>
        <a:p>
          <a:pPr rtl="1"/>
          <a:endParaRPr lang="ar-IQ"/>
        </a:p>
      </dgm:t>
    </dgm:pt>
    <dgm:pt modelId="{325A5717-5335-4AA8-A8F5-B7F5AD04AC75}" type="parTrans" cxnId="{204A68C3-AA8F-4B50-9852-A50C38B99902}">
      <dgm:prSet/>
      <dgm:spPr/>
      <dgm:t>
        <a:bodyPr/>
        <a:lstStyle/>
        <a:p>
          <a:pPr rtl="1"/>
          <a:endParaRPr lang="ar-IQ"/>
        </a:p>
      </dgm:t>
    </dgm:pt>
    <dgm:pt modelId="{97BB9660-3602-4092-AEF4-EF7775E67C1A}">
      <dgm:prSet custT="1"/>
      <dgm:spPr/>
      <dgm:t>
        <a:bodyPr/>
        <a:lstStyle/>
        <a:p>
          <a:pPr rtl="1"/>
          <a:r>
            <a:rPr lang="ar-IQ" sz="4400" b="1" dirty="0">
              <a:cs typeface="PT Bold Heading" panose="02010400000000000000" pitchFamily="2" charset="-78"/>
            </a:rPr>
            <a:t>ثانيا: </a:t>
          </a:r>
          <a:r>
            <a:rPr lang="ar-IQ" sz="4400" dirty="0">
              <a:cs typeface="PT Bold Heading" panose="02010400000000000000" pitchFamily="2" charset="-78"/>
            </a:rPr>
            <a:t>فروق فردية تكنيكية ( أداء فني ).</a:t>
          </a:r>
        </a:p>
      </dgm:t>
    </dgm:pt>
    <dgm:pt modelId="{4BE5BF9D-17B7-4B7B-ADA2-692B5C84BBB3}" type="sibTrans" cxnId="{520F9969-836D-4ACB-887F-C45BA5FA1336}">
      <dgm:prSet/>
      <dgm:spPr/>
      <dgm:t>
        <a:bodyPr/>
        <a:lstStyle/>
        <a:p>
          <a:pPr rtl="1"/>
          <a:endParaRPr lang="ar-IQ"/>
        </a:p>
      </dgm:t>
    </dgm:pt>
    <dgm:pt modelId="{2ED5DC87-DB8D-4D51-A028-3134120E5718}" type="parTrans" cxnId="{520F9969-836D-4ACB-887F-C45BA5FA1336}">
      <dgm:prSet/>
      <dgm:spPr/>
      <dgm:t>
        <a:bodyPr/>
        <a:lstStyle/>
        <a:p>
          <a:pPr rtl="1"/>
          <a:endParaRPr lang="ar-IQ"/>
        </a:p>
      </dgm:t>
    </dgm:pt>
    <dgm:pt modelId="{6BDC0D8F-B4A6-46D8-9689-FAB8C74BED49}">
      <dgm:prSet custT="1"/>
      <dgm:spPr/>
      <dgm:t>
        <a:bodyPr/>
        <a:lstStyle/>
        <a:p>
          <a:pPr rtl="1"/>
          <a:r>
            <a:rPr lang="ar-IQ" sz="4800" dirty="0">
              <a:cs typeface="PT Bold Heading" panose="02010400000000000000" pitchFamily="2" charset="-78"/>
            </a:rPr>
            <a:t>سادسا :فروق فردية بالعمر والجنس </a:t>
          </a:r>
        </a:p>
      </dgm:t>
    </dgm:pt>
    <dgm:pt modelId="{A711EB0E-1182-4B09-B4D6-21E7DBBF169E}" type="parTrans" cxnId="{93F236FE-73DA-446C-838F-13D5E4723668}">
      <dgm:prSet/>
      <dgm:spPr/>
      <dgm:t>
        <a:bodyPr/>
        <a:lstStyle/>
        <a:p>
          <a:pPr rtl="1"/>
          <a:endParaRPr lang="ar-IQ"/>
        </a:p>
      </dgm:t>
    </dgm:pt>
    <dgm:pt modelId="{FB4F4ED3-EA2C-4283-B631-6D6B68F3DFAC}" type="sibTrans" cxnId="{93F236FE-73DA-446C-838F-13D5E4723668}">
      <dgm:prSet/>
      <dgm:spPr/>
      <dgm:t>
        <a:bodyPr/>
        <a:lstStyle/>
        <a:p>
          <a:pPr rtl="1"/>
          <a:endParaRPr lang="ar-IQ"/>
        </a:p>
      </dgm:t>
    </dgm:pt>
    <dgm:pt modelId="{E0C71C38-0100-4FD9-BB48-B2973A3CB0F4}" type="pres">
      <dgm:prSet presAssocID="{98F1C76C-3862-4A86-9D62-5F18D68D7DE8}" presName="Name0" presStyleCnt="0">
        <dgm:presLayoutVars>
          <dgm:chMax val="7"/>
          <dgm:dir/>
          <dgm:animLvl val="lvl"/>
          <dgm:resizeHandles val="exact"/>
        </dgm:presLayoutVars>
      </dgm:prSet>
      <dgm:spPr/>
    </dgm:pt>
    <dgm:pt modelId="{AEA4FD2D-2967-4BE7-A794-032CF45FADBB}" type="pres">
      <dgm:prSet presAssocID="{475CF031-C123-465C-99FD-C34255835B5E}" presName="circle1" presStyleLbl="node1" presStyleIdx="0" presStyleCnt="6"/>
      <dgm:spPr/>
    </dgm:pt>
    <dgm:pt modelId="{FB6A0AB2-3E1F-4754-A88C-36ECDDA8953C}" type="pres">
      <dgm:prSet presAssocID="{475CF031-C123-465C-99FD-C34255835B5E}" presName="space" presStyleCnt="0"/>
      <dgm:spPr/>
    </dgm:pt>
    <dgm:pt modelId="{101ADA84-EEF5-4B9C-AABA-12D324A24DB6}" type="pres">
      <dgm:prSet presAssocID="{475CF031-C123-465C-99FD-C34255835B5E}" presName="rect1" presStyleLbl="alignAcc1" presStyleIdx="0" presStyleCnt="6" custLinFactNeighborX="0"/>
      <dgm:spPr/>
    </dgm:pt>
    <dgm:pt modelId="{168C29A6-BF31-476C-A77F-E05668C56F25}" type="pres">
      <dgm:prSet presAssocID="{97BB9660-3602-4092-AEF4-EF7775E67C1A}" presName="vertSpace2" presStyleLbl="node1" presStyleIdx="0" presStyleCnt="6"/>
      <dgm:spPr/>
    </dgm:pt>
    <dgm:pt modelId="{746CE3BC-16CD-4915-A59B-16A28FB891E1}" type="pres">
      <dgm:prSet presAssocID="{97BB9660-3602-4092-AEF4-EF7775E67C1A}" presName="circle2" presStyleLbl="node1" presStyleIdx="1" presStyleCnt="6"/>
      <dgm:spPr/>
    </dgm:pt>
    <dgm:pt modelId="{ADF5F3DA-1607-4C2F-B020-FA028C729784}" type="pres">
      <dgm:prSet presAssocID="{97BB9660-3602-4092-AEF4-EF7775E67C1A}" presName="rect2" presStyleLbl="alignAcc1" presStyleIdx="1" presStyleCnt="6"/>
      <dgm:spPr/>
    </dgm:pt>
    <dgm:pt modelId="{3FE36C90-7856-4E67-B797-0D25EEFAC0B8}" type="pres">
      <dgm:prSet presAssocID="{AEC462E5-61AF-4E67-A479-7C80012A0A18}" presName="vertSpace3" presStyleLbl="node1" presStyleIdx="1" presStyleCnt="6"/>
      <dgm:spPr/>
    </dgm:pt>
    <dgm:pt modelId="{61A432E6-2EC5-494E-A816-39BBC199E14C}" type="pres">
      <dgm:prSet presAssocID="{AEC462E5-61AF-4E67-A479-7C80012A0A18}" presName="circle3" presStyleLbl="node1" presStyleIdx="2" presStyleCnt="6"/>
      <dgm:spPr/>
    </dgm:pt>
    <dgm:pt modelId="{F241A5EB-4B3F-4058-9566-B7D25698A37B}" type="pres">
      <dgm:prSet presAssocID="{AEC462E5-61AF-4E67-A479-7C80012A0A18}" presName="rect3" presStyleLbl="alignAcc1" presStyleIdx="2" presStyleCnt="6"/>
      <dgm:spPr/>
    </dgm:pt>
    <dgm:pt modelId="{14B553AC-CD46-452E-A2DA-C28A8EEE2A0C}" type="pres">
      <dgm:prSet presAssocID="{D5C2EF53-CADA-4FF8-914B-38A524417D76}" presName="vertSpace4" presStyleLbl="node1" presStyleIdx="2" presStyleCnt="6"/>
      <dgm:spPr/>
    </dgm:pt>
    <dgm:pt modelId="{8EBF4CA7-2F98-4ABD-AA83-6D08D860D4DC}" type="pres">
      <dgm:prSet presAssocID="{D5C2EF53-CADA-4FF8-914B-38A524417D76}" presName="circle4" presStyleLbl="node1" presStyleIdx="3" presStyleCnt="6"/>
      <dgm:spPr/>
    </dgm:pt>
    <dgm:pt modelId="{F8FEDED0-FA1E-4742-A6B3-F8508CAEF771}" type="pres">
      <dgm:prSet presAssocID="{D5C2EF53-CADA-4FF8-914B-38A524417D76}" presName="rect4" presStyleLbl="alignAcc1" presStyleIdx="3" presStyleCnt="6"/>
      <dgm:spPr/>
    </dgm:pt>
    <dgm:pt modelId="{1F1BE457-815F-46FF-BC96-0DE594A6480C}" type="pres">
      <dgm:prSet presAssocID="{3FA77F80-A156-40F9-A570-95C8373682B5}" presName="vertSpace5" presStyleLbl="node1" presStyleIdx="3" presStyleCnt="6"/>
      <dgm:spPr/>
    </dgm:pt>
    <dgm:pt modelId="{C8B31E6B-6B87-432F-AEAF-E79C944E2B0A}" type="pres">
      <dgm:prSet presAssocID="{3FA77F80-A156-40F9-A570-95C8373682B5}" presName="circle5" presStyleLbl="node1" presStyleIdx="4" presStyleCnt="6"/>
      <dgm:spPr/>
    </dgm:pt>
    <dgm:pt modelId="{65267C7E-47C6-4C05-AB4C-A532C05E7C7B}" type="pres">
      <dgm:prSet presAssocID="{3FA77F80-A156-40F9-A570-95C8373682B5}" presName="rect5" presStyleLbl="alignAcc1" presStyleIdx="4" presStyleCnt="6"/>
      <dgm:spPr/>
    </dgm:pt>
    <dgm:pt modelId="{48073126-4863-4DEE-9064-0C3633D31152}" type="pres">
      <dgm:prSet presAssocID="{6BDC0D8F-B4A6-46D8-9689-FAB8C74BED49}" presName="vertSpace6" presStyleLbl="node1" presStyleIdx="4" presStyleCnt="6"/>
      <dgm:spPr/>
    </dgm:pt>
    <dgm:pt modelId="{6F7736D3-68E6-4FD3-AF4C-DE79769E9B19}" type="pres">
      <dgm:prSet presAssocID="{6BDC0D8F-B4A6-46D8-9689-FAB8C74BED49}" presName="circle6" presStyleLbl="node1" presStyleIdx="5" presStyleCnt="6"/>
      <dgm:spPr/>
    </dgm:pt>
    <dgm:pt modelId="{01E6C17D-B688-4F03-AABC-40EEB1A9B7C7}" type="pres">
      <dgm:prSet presAssocID="{6BDC0D8F-B4A6-46D8-9689-FAB8C74BED49}" presName="rect6" presStyleLbl="alignAcc1" presStyleIdx="5" presStyleCnt="6" custLinFactNeighborY="28953"/>
      <dgm:spPr/>
    </dgm:pt>
    <dgm:pt modelId="{0BC3ADF6-7D4E-4DE8-8044-B7A4DA16A088}" type="pres">
      <dgm:prSet presAssocID="{475CF031-C123-465C-99FD-C34255835B5E}" presName="rect1ParTxNoCh" presStyleLbl="alignAcc1" presStyleIdx="5" presStyleCnt="6">
        <dgm:presLayoutVars>
          <dgm:chMax val="1"/>
          <dgm:bulletEnabled val="1"/>
        </dgm:presLayoutVars>
      </dgm:prSet>
      <dgm:spPr/>
    </dgm:pt>
    <dgm:pt modelId="{90582879-7BE5-4C69-9A5F-06517C1B3B89}" type="pres">
      <dgm:prSet presAssocID="{97BB9660-3602-4092-AEF4-EF7775E67C1A}" presName="rect2ParTxNoCh" presStyleLbl="alignAcc1" presStyleIdx="5" presStyleCnt="6">
        <dgm:presLayoutVars>
          <dgm:chMax val="1"/>
          <dgm:bulletEnabled val="1"/>
        </dgm:presLayoutVars>
      </dgm:prSet>
      <dgm:spPr/>
    </dgm:pt>
    <dgm:pt modelId="{39B0129D-C14B-477B-8788-C6852509DAF1}" type="pres">
      <dgm:prSet presAssocID="{AEC462E5-61AF-4E67-A479-7C80012A0A18}" presName="rect3ParTxNoCh" presStyleLbl="alignAcc1" presStyleIdx="5" presStyleCnt="6">
        <dgm:presLayoutVars>
          <dgm:chMax val="1"/>
          <dgm:bulletEnabled val="1"/>
        </dgm:presLayoutVars>
      </dgm:prSet>
      <dgm:spPr/>
    </dgm:pt>
    <dgm:pt modelId="{AAD9B1FB-6EA7-4DCE-A6AF-9A367B96DEE9}" type="pres">
      <dgm:prSet presAssocID="{D5C2EF53-CADA-4FF8-914B-38A524417D76}" presName="rect4ParTxNoCh" presStyleLbl="alignAcc1" presStyleIdx="5" presStyleCnt="6">
        <dgm:presLayoutVars>
          <dgm:chMax val="1"/>
          <dgm:bulletEnabled val="1"/>
        </dgm:presLayoutVars>
      </dgm:prSet>
      <dgm:spPr/>
    </dgm:pt>
    <dgm:pt modelId="{E7E4FD85-CB80-4571-9D8E-98D4228419A4}" type="pres">
      <dgm:prSet presAssocID="{3FA77F80-A156-40F9-A570-95C8373682B5}" presName="rect5ParTxNoCh" presStyleLbl="alignAcc1" presStyleIdx="5" presStyleCnt="6">
        <dgm:presLayoutVars>
          <dgm:chMax val="1"/>
          <dgm:bulletEnabled val="1"/>
        </dgm:presLayoutVars>
      </dgm:prSet>
      <dgm:spPr/>
    </dgm:pt>
    <dgm:pt modelId="{449E0D6B-E64A-445E-A05E-255218AE1E85}" type="pres">
      <dgm:prSet presAssocID="{6BDC0D8F-B4A6-46D8-9689-FAB8C74BED49}" presName="rect6ParTxNoCh" presStyleLbl="alignAcc1" presStyleIdx="5" presStyleCnt="6">
        <dgm:presLayoutVars>
          <dgm:chMax val="1"/>
          <dgm:bulletEnabled val="1"/>
        </dgm:presLayoutVars>
      </dgm:prSet>
      <dgm:spPr/>
    </dgm:pt>
  </dgm:ptLst>
  <dgm:cxnLst>
    <dgm:cxn modelId="{D0884612-DC35-4E7B-899F-F7DF47AE00D5}" srcId="{98F1C76C-3862-4A86-9D62-5F18D68D7DE8}" destId="{475CF031-C123-465C-99FD-C34255835B5E}" srcOrd="0" destOrd="0" parTransId="{41FCAE71-6092-456D-BE39-14C1B3D64FAD}" sibTransId="{7DC4D65F-C23C-44C4-BB9E-36ECCA04A36C}"/>
    <dgm:cxn modelId="{62209C18-098C-4598-8961-1AF508CA0283}" type="presOf" srcId="{3FA77F80-A156-40F9-A570-95C8373682B5}" destId="{65267C7E-47C6-4C05-AB4C-A532C05E7C7B}" srcOrd="0" destOrd="0" presId="urn:microsoft.com/office/officeart/2005/8/layout/target3"/>
    <dgm:cxn modelId="{4AA9AC2B-CD3E-4D12-88AE-BA36095E6303}" type="presOf" srcId="{D5C2EF53-CADA-4FF8-914B-38A524417D76}" destId="{F8FEDED0-FA1E-4742-A6B3-F8508CAEF771}" srcOrd="0" destOrd="0" presId="urn:microsoft.com/office/officeart/2005/8/layout/target3"/>
    <dgm:cxn modelId="{5C683840-C199-44C5-9322-718FDD150211}" type="presOf" srcId="{6BDC0D8F-B4A6-46D8-9689-FAB8C74BED49}" destId="{449E0D6B-E64A-445E-A05E-255218AE1E85}" srcOrd="1" destOrd="0" presId="urn:microsoft.com/office/officeart/2005/8/layout/target3"/>
    <dgm:cxn modelId="{520F9969-836D-4ACB-887F-C45BA5FA1336}" srcId="{98F1C76C-3862-4A86-9D62-5F18D68D7DE8}" destId="{97BB9660-3602-4092-AEF4-EF7775E67C1A}" srcOrd="1" destOrd="0" parTransId="{2ED5DC87-DB8D-4D51-A028-3134120E5718}" sibTransId="{4BE5BF9D-17B7-4B7B-ADA2-692B5C84BBB3}"/>
    <dgm:cxn modelId="{11B52570-1F6E-4B78-A9E1-4D1BB7B6DFBC}" type="presOf" srcId="{D5C2EF53-CADA-4FF8-914B-38A524417D76}" destId="{AAD9B1FB-6EA7-4DCE-A6AF-9A367B96DEE9}" srcOrd="1" destOrd="0" presId="urn:microsoft.com/office/officeart/2005/8/layout/target3"/>
    <dgm:cxn modelId="{0F775086-8ADC-4AE3-90F4-0E96D9077304}" type="presOf" srcId="{475CF031-C123-465C-99FD-C34255835B5E}" destId="{101ADA84-EEF5-4B9C-AABA-12D324A24DB6}" srcOrd="0" destOrd="0" presId="urn:microsoft.com/office/officeart/2005/8/layout/target3"/>
    <dgm:cxn modelId="{C55C1389-9C57-45A1-97D4-B15EEECEABD4}" type="presOf" srcId="{475CF031-C123-465C-99FD-C34255835B5E}" destId="{0BC3ADF6-7D4E-4DE8-8044-B7A4DA16A088}" srcOrd="1" destOrd="0" presId="urn:microsoft.com/office/officeart/2005/8/layout/target3"/>
    <dgm:cxn modelId="{FBA9B58A-6AE2-4CAD-9647-85768F29A980}" srcId="{98F1C76C-3862-4A86-9D62-5F18D68D7DE8}" destId="{3FA77F80-A156-40F9-A570-95C8373682B5}" srcOrd="4" destOrd="0" parTransId="{729EAB94-B798-4676-8735-B51836B30D35}" sibTransId="{E47474CE-529A-4ADB-A6BD-DDD8C74A438B}"/>
    <dgm:cxn modelId="{FBAE3B8D-9725-4D3C-ADB4-E31BCE818A72}" type="presOf" srcId="{98F1C76C-3862-4A86-9D62-5F18D68D7DE8}" destId="{E0C71C38-0100-4FD9-BB48-B2973A3CB0F4}" srcOrd="0" destOrd="0" presId="urn:microsoft.com/office/officeart/2005/8/layout/target3"/>
    <dgm:cxn modelId="{ADA16A90-5385-49A9-9691-E0D5C48B28E1}" type="presOf" srcId="{AEC462E5-61AF-4E67-A479-7C80012A0A18}" destId="{F241A5EB-4B3F-4058-9566-B7D25698A37B}" srcOrd="0" destOrd="0" presId="urn:microsoft.com/office/officeart/2005/8/layout/target3"/>
    <dgm:cxn modelId="{89EEEF9C-061F-4E3A-B45A-086768EF64E2}" type="presOf" srcId="{3FA77F80-A156-40F9-A570-95C8373682B5}" destId="{E7E4FD85-CB80-4571-9D8E-98D4228419A4}" srcOrd="1" destOrd="0" presId="urn:microsoft.com/office/officeart/2005/8/layout/target3"/>
    <dgm:cxn modelId="{EAF1C5A9-9EC4-4ACC-9B9B-5C900DD8C289}" type="presOf" srcId="{97BB9660-3602-4092-AEF4-EF7775E67C1A}" destId="{ADF5F3DA-1607-4C2F-B020-FA028C729784}" srcOrd="0" destOrd="0" presId="urn:microsoft.com/office/officeart/2005/8/layout/target3"/>
    <dgm:cxn modelId="{AEE0E6B5-45CD-4BE8-B257-0510720555A7}" type="presOf" srcId="{97BB9660-3602-4092-AEF4-EF7775E67C1A}" destId="{90582879-7BE5-4C69-9A5F-06517C1B3B89}" srcOrd="1" destOrd="0" presId="urn:microsoft.com/office/officeart/2005/8/layout/target3"/>
    <dgm:cxn modelId="{204A68C3-AA8F-4B50-9852-A50C38B99902}" srcId="{98F1C76C-3862-4A86-9D62-5F18D68D7DE8}" destId="{AEC462E5-61AF-4E67-A479-7C80012A0A18}" srcOrd="2" destOrd="0" parTransId="{325A5717-5335-4AA8-A8F5-B7F5AD04AC75}" sibTransId="{F6E4E970-B3A5-40B6-B69C-044270B17242}"/>
    <dgm:cxn modelId="{A59994CF-1A98-49AB-B915-04457DB70B81}" srcId="{98F1C76C-3862-4A86-9D62-5F18D68D7DE8}" destId="{D5C2EF53-CADA-4FF8-914B-38A524417D76}" srcOrd="3" destOrd="0" parTransId="{35BF3FDE-A953-4D5E-8E26-9ED6CB66B252}" sibTransId="{1A59B169-A097-4712-A099-30465C56F817}"/>
    <dgm:cxn modelId="{8374EDE1-9E4D-426E-BD17-4EAED5607A2D}" type="presOf" srcId="{6BDC0D8F-B4A6-46D8-9689-FAB8C74BED49}" destId="{01E6C17D-B688-4F03-AABC-40EEB1A9B7C7}" srcOrd="0" destOrd="0" presId="urn:microsoft.com/office/officeart/2005/8/layout/target3"/>
    <dgm:cxn modelId="{B31361F7-FDE0-47A5-AE71-F9D1C4934834}" type="presOf" srcId="{AEC462E5-61AF-4E67-A479-7C80012A0A18}" destId="{39B0129D-C14B-477B-8788-C6852509DAF1}" srcOrd="1" destOrd="0" presId="urn:microsoft.com/office/officeart/2005/8/layout/target3"/>
    <dgm:cxn modelId="{93F236FE-73DA-446C-838F-13D5E4723668}" srcId="{98F1C76C-3862-4A86-9D62-5F18D68D7DE8}" destId="{6BDC0D8F-B4A6-46D8-9689-FAB8C74BED49}" srcOrd="5" destOrd="0" parTransId="{A711EB0E-1182-4B09-B4D6-21E7DBBF169E}" sibTransId="{FB4F4ED3-EA2C-4283-B631-6D6B68F3DFAC}"/>
    <dgm:cxn modelId="{E91B708E-334E-418D-8F6A-F3EC7C1D67FF}" type="presParOf" srcId="{E0C71C38-0100-4FD9-BB48-B2973A3CB0F4}" destId="{AEA4FD2D-2967-4BE7-A794-032CF45FADBB}" srcOrd="0" destOrd="0" presId="urn:microsoft.com/office/officeart/2005/8/layout/target3"/>
    <dgm:cxn modelId="{55B2E819-5FAE-40A3-88AD-31411FC0B61D}" type="presParOf" srcId="{E0C71C38-0100-4FD9-BB48-B2973A3CB0F4}" destId="{FB6A0AB2-3E1F-4754-A88C-36ECDDA8953C}" srcOrd="1" destOrd="0" presId="urn:microsoft.com/office/officeart/2005/8/layout/target3"/>
    <dgm:cxn modelId="{733D05A8-FA15-4866-88AE-9180FD4AB140}" type="presParOf" srcId="{E0C71C38-0100-4FD9-BB48-B2973A3CB0F4}" destId="{101ADA84-EEF5-4B9C-AABA-12D324A24DB6}" srcOrd="2" destOrd="0" presId="urn:microsoft.com/office/officeart/2005/8/layout/target3"/>
    <dgm:cxn modelId="{D6454459-9433-43CD-864F-C9470DD7CB00}" type="presParOf" srcId="{E0C71C38-0100-4FD9-BB48-B2973A3CB0F4}" destId="{168C29A6-BF31-476C-A77F-E05668C56F25}" srcOrd="3" destOrd="0" presId="urn:microsoft.com/office/officeart/2005/8/layout/target3"/>
    <dgm:cxn modelId="{798783C8-1C16-4F19-A8EC-0F133C8B2B5A}" type="presParOf" srcId="{E0C71C38-0100-4FD9-BB48-B2973A3CB0F4}" destId="{746CE3BC-16CD-4915-A59B-16A28FB891E1}" srcOrd="4" destOrd="0" presId="urn:microsoft.com/office/officeart/2005/8/layout/target3"/>
    <dgm:cxn modelId="{FFCA65A3-229F-430C-B8A1-1886852B8C68}" type="presParOf" srcId="{E0C71C38-0100-4FD9-BB48-B2973A3CB0F4}" destId="{ADF5F3DA-1607-4C2F-B020-FA028C729784}" srcOrd="5" destOrd="0" presId="urn:microsoft.com/office/officeart/2005/8/layout/target3"/>
    <dgm:cxn modelId="{F42CC233-AEC5-4285-8813-A605C0B3E2C5}" type="presParOf" srcId="{E0C71C38-0100-4FD9-BB48-B2973A3CB0F4}" destId="{3FE36C90-7856-4E67-B797-0D25EEFAC0B8}" srcOrd="6" destOrd="0" presId="urn:microsoft.com/office/officeart/2005/8/layout/target3"/>
    <dgm:cxn modelId="{8ABCF341-ED1F-4413-B34D-810CED9988C9}" type="presParOf" srcId="{E0C71C38-0100-4FD9-BB48-B2973A3CB0F4}" destId="{61A432E6-2EC5-494E-A816-39BBC199E14C}" srcOrd="7" destOrd="0" presId="urn:microsoft.com/office/officeart/2005/8/layout/target3"/>
    <dgm:cxn modelId="{B47673E5-9E99-4BE7-A86B-30C7AE2AC1FD}" type="presParOf" srcId="{E0C71C38-0100-4FD9-BB48-B2973A3CB0F4}" destId="{F241A5EB-4B3F-4058-9566-B7D25698A37B}" srcOrd="8" destOrd="0" presId="urn:microsoft.com/office/officeart/2005/8/layout/target3"/>
    <dgm:cxn modelId="{100507C2-C9CF-4ED8-AB27-F5B149BAED1D}" type="presParOf" srcId="{E0C71C38-0100-4FD9-BB48-B2973A3CB0F4}" destId="{14B553AC-CD46-452E-A2DA-C28A8EEE2A0C}" srcOrd="9" destOrd="0" presId="urn:microsoft.com/office/officeart/2005/8/layout/target3"/>
    <dgm:cxn modelId="{2C9C404D-486C-46E2-83ED-9C257AADBC0B}" type="presParOf" srcId="{E0C71C38-0100-4FD9-BB48-B2973A3CB0F4}" destId="{8EBF4CA7-2F98-4ABD-AA83-6D08D860D4DC}" srcOrd="10" destOrd="0" presId="urn:microsoft.com/office/officeart/2005/8/layout/target3"/>
    <dgm:cxn modelId="{5A886EAD-4DDB-4CB9-AB28-2FC73AF0473A}" type="presParOf" srcId="{E0C71C38-0100-4FD9-BB48-B2973A3CB0F4}" destId="{F8FEDED0-FA1E-4742-A6B3-F8508CAEF771}" srcOrd="11" destOrd="0" presId="urn:microsoft.com/office/officeart/2005/8/layout/target3"/>
    <dgm:cxn modelId="{C7A6C4F7-6587-4AF7-8529-96774EC77EF3}" type="presParOf" srcId="{E0C71C38-0100-4FD9-BB48-B2973A3CB0F4}" destId="{1F1BE457-815F-46FF-BC96-0DE594A6480C}" srcOrd="12" destOrd="0" presId="urn:microsoft.com/office/officeart/2005/8/layout/target3"/>
    <dgm:cxn modelId="{FD2D6CB5-8B27-4373-844C-0DE5E62181B5}" type="presParOf" srcId="{E0C71C38-0100-4FD9-BB48-B2973A3CB0F4}" destId="{C8B31E6B-6B87-432F-AEAF-E79C944E2B0A}" srcOrd="13" destOrd="0" presId="urn:microsoft.com/office/officeart/2005/8/layout/target3"/>
    <dgm:cxn modelId="{E6BA5978-2A92-41CA-9CFD-3A2021E12E1A}" type="presParOf" srcId="{E0C71C38-0100-4FD9-BB48-B2973A3CB0F4}" destId="{65267C7E-47C6-4C05-AB4C-A532C05E7C7B}" srcOrd="14" destOrd="0" presId="urn:microsoft.com/office/officeart/2005/8/layout/target3"/>
    <dgm:cxn modelId="{B1FCFE2D-3910-4BBC-8B89-C6B28893D4E5}" type="presParOf" srcId="{E0C71C38-0100-4FD9-BB48-B2973A3CB0F4}" destId="{48073126-4863-4DEE-9064-0C3633D31152}" srcOrd="15" destOrd="0" presId="urn:microsoft.com/office/officeart/2005/8/layout/target3"/>
    <dgm:cxn modelId="{6C72ACC7-9FA7-4FCE-9E0A-7BCF80994F32}" type="presParOf" srcId="{E0C71C38-0100-4FD9-BB48-B2973A3CB0F4}" destId="{6F7736D3-68E6-4FD3-AF4C-DE79769E9B19}" srcOrd="16" destOrd="0" presId="urn:microsoft.com/office/officeart/2005/8/layout/target3"/>
    <dgm:cxn modelId="{E2F9CC82-6C56-4511-8942-B46911D3F49A}" type="presParOf" srcId="{E0C71C38-0100-4FD9-BB48-B2973A3CB0F4}" destId="{01E6C17D-B688-4F03-AABC-40EEB1A9B7C7}" srcOrd="17" destOrd="0" presId="urn:microsoft.com/office/officeart/2005/8/layout/target3"/>
    <dgm:cxn modelId="{B6E09938-7A5F-4B9C-8DF1-FE55D3643A86}" type="presParOf" srcId="{E0C71C38-0100-4FD9-BB48-B2973A3CB0F4}" destId="{0BC3ADF6-7D4E-4DE8-8044-B7A4DA16A088}" srcOrd="18" destOrd="0" presId="urn:microsoft.com/office/officeart/2005/8/layout/target3"/>
    <dgm:cxn modelId="{9784430E-3047-45F8-A53E-856F0AA808E5}" type="presParOf" srcId="{E0C71C38-0100-4FD9-BB48-B2973A3CB0F4}" destId="{90582879-7BE5-4C69-9A5F-06517C1B3B89}" srcOrd="19" destOrd="0" presId="urn:microsoft.com/office/officeart/2005/8/layout/target3"/>
    <dgm:cxn modelId="{FC8917D4-2C93-4007-A5EF-C2D72EBCD739}" type="presParOf" srcId="{E0C71C38-0100-4FD9-BB48-B2973A3CB0F4}" destId="{39B0129D-C14B-477B-8788-C6852509DAF1}" srcOrd="20" destOrd="0" presId="urn:microsoft.com/office/officeart/2005/8/layout/target3"/>
    <dgm:cxn modelId="{7797103A-B0F6-4F5D-9E82-7DF3855F15F5}" type="presParOf" srcId="{E0C71C38-0100-4FD9-BB48-B2973A3CB0F4}" destId="{AAD9B1FB-6EA7-4DCE-A6AF-9A367B96DEE9}" srcOrd="21" destOrd="0" presId="urn:microsoft.com/office/officeart/2005/8/layout/target3"/>
    <dgm:cxn modelId="{867834F6-74A2-4841-9567-DCA40DD323E7}" type="presParOf" srcId="{E0C71C38-0100-4FD9-BB48-B2973A3CB0F4}" destId="{E7E4FD85-CB80-4571-9D8E-98D4228419A4}" srcOrd="22" destOrd="0" presId="urn:microsoft.com/office/officeart/2005/8/layout/target3"/>
    <dgm:cxn modelId="{1952DDFB-2E17-4801-911E-BC56E9D5B3D2}" type="presParOf" srcId="{E0C71C38-0100-4FD9-BB48-B2973A3CB0F4}" destId="{449E0D6B-E64A-445E-A05E-255218AE1E85}" srcOrd="23" destOrd="0" presId="urn:microsoft.com/office/officeart/2005/8/layout/target3"/>
  </dgm:cxnLst>
  <dgm:bg>
    <a:solidFill>
      <a:schemeClr val="accent1">
        <a:lumMod val="40000"/>
        <a:lumOff val="6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FD2D-2967-4BE7-A794-032CF45FADBB}">
      <dsp:nvSpPr>
        <dsp:cNvPr id="0" name=""/>
        <dsp:cNvSpPr/>
      </dsp:nvSpPr>
      <dsp:spPr>
        <a:xfrm>
          <a:off x="0" y="0"/>
          <a:ext cx="8859910" cy="8859910"/>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ADA84-EEF5-4B9C-AABA-12D324A24DB6}">
      <dsp:nvSpPr>
        <dsp:cNvPr id="0" name=""/>
        <dsp:cNvSpPr/>
      </dsp:nvSpPr>
      <dsp:spPr>
        <a:xfrm>
          <a:off x="4429955" y="0"/>
          <a:ext cx="13858045" cy="885991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IQ" sz="4400" b="1" kern="1200" dirty="0">
              <a:cs typeface="PT Bold Heading" panose="02010400000000000000" pitchFamily="2" charset="-78"/>
            </a:rPr>
            <a:t>اولا:</a:t>
          </a:r>
          <a:r>
            <a:rPr lang="ar-IQ" sz="4400" kern="1200" dirty="0">
              <a:cs typeface="PT Bold Heading" panose="02010400000000000000" pitchFamily="2" charset="-78"/>
            </a:rPr>
            <a:t> فروق فردية بدنية</a:t>
          </a:r>
          <a:r>
            <a:rPr lang="ar-IQ" sz="4800" kern="1200" dirty="0">
              <a:cs typeface="PT Bold Heading" panose="02010400000000000000" pitchFamily="2" charset="-78"/>
            </a:rPr>
            <a:t>.</a:t>
          </a:r>
        </a:p>
      </dsp:txBody>
      <dsp:txXfrm>
        <a:off x="4429955" y="0"/>
        <a:ext cx="13858045" cy="1107491"/>
      </dsp:txXfrm>
    </dsp:sp>
    <dsp:sp modelId="{746CE3BC-16CD-4915-A59B-16A28FB891E1}">
      <dsp:nvSpPr>
        <dsp:cNvPr id="0" name=""/>
        <dsp:cNvSpPr/>
      </dsp:nvSpPr>
      <dsp:spPr>
        <a:xfrm>
          <a:off x="775243" y="1107491"/>
          <a:ext cx="7309423" cy="7309423"/>
        </a:xfrm>
        <a:prstGeom prst="pie">
          <a:avLst>
            <a:gd name="adj1" fmla="val 5400000"/>
            <a:gd name="adj2" fmla="val 1620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5F3DA-1607-4C2F-B020-FA028C729784}">
      <dsp:nvSpPr>
        <dsp:cNvPr id="0" name=""/>
        <dsp:cNvSpPr/>
      </dsp:nvSpPr>
      <dsp:spPr>
        <a:xfrm>
          <a:off x="4429955" y="1107491"/>
          <a:ext cx="13858045" cy="7309423"/>
        </a:xfrm>
        <a:prstGeom prst="rect">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IQ" sz="4400" b="1" kern="1200" dirty="0">
              <a:cs typeface="PT Bold Heading" panose="02010400000000000000" pitchFamily="2" charset="-78"/>
            </a:rPr>
            <a:t>ثانيا: </a:t>
          </a:r>
          <a:r>
            <a:rPr lang="ar-IQ" sz="4400" kern="1200" dirty="0">
              <a:cs typeface="PT Bold Heading" panose="02010400000000000000" pitchFamily="2" charset="-78"/>
            </a:rPr>
            <a:t>فروق فردية تكنيكية ( أداء فني ).</a:t>
          </a:r>
        </a:p>
      </dsp:txBody>
      <dsp:txXfrm>
        <a:off x="4429955" y="1107491"/>
        <a:ext cx="13858045" cy="1107491"/>
      </dsp:txXfrm>
    </dsp:sp>
    <dsp:sp modelId="{61A432E6-2EC5-494E-A816-39BBC199E14C}">
      <dsp:nvSpPr>
        <dsp:cNvPr id="0" name=""/>
        <dsp:cNvSpPr/>
      </dsp:nvSpPr>
      <dsp:spPr>
        <a:xfrm>
          <a:off x="1550487" y="2214983"/>
          <a:ext cx="5758935" cy="5758935"/>
        </a:xfrm>
        <a:prstGeom prst="pie">
          <a:avLst>
            <a:gd name="adj1" fmla="val 5400000"/>
            <a:gd name="adj2" fmla="val 1620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1A5EB-4B3F-4058-9566-B7D25698A37B}">
      <dsp:nvSpPr>
        <dsp:cNvPr id="0" name=""/>
        <dsp:cNvSpPr/>
      </dsp:nvSpPr>
      <dsp:spPr>
        <a:xfrm>
          <a:off x="4429955" y="2214983"/>
          <a:ext cx="13858045" cy="5758935"/>
        </a:xfrm>
        <a:prstGeom prst="rect">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rtl="1">
            <a:lnSpc>
              <a:spcPct val="90000"/>
            </a:lnSpc>
            <a:spcBef>
              <a:spcPct val="0"/>
            </a:spcBef>
            <a:spcAft>
              <a:spcPct val="35000"/>
            </a:spcAft>
            <a:buNone/>
          </a:pPr>
          <a:r>
            <a:rPr lang="ar-IQ" sz="4400" b="1" kern="1200" dirty="0">
              <a:cs typeface="PT Bold Heading" panose="02010400000000000000" pitchFamily="2" charset="-78"/>
            </a:rPr>
            <a:t>ثالثا: </a:t>
          </a:r>
          <a:r>
            <a:rPr lang="ar-IQ" sz="4400" kern="1200" dirty="0">
              <a:cs typeface="PT Bold Heading" panose="02010400000000000000" pitchFamily="2" charset="-78"/>
            </a:rPr>
            <a:t>فروق فردية تكتيكية( أداء خططي ).</a:t>
          </a:r>
        </a:p>
      </dsp:txBody>
      <dsp:txXfrm>
        <a:off x="4429955" y="2214983"/>
        <a:ext cx="13858045" cy="1107482"/>
      </dsp:txXfrm>
    </dsp:sp>
    <dsp:sp modelId="{8EBF4CA7-2F98-4ABD-AA83-6D08D860D4DC}">
      <dsp:nvSpPr>
        <dsp:cNvPr id="0" name=""/>
        <dsp:cNvSpPr/>
      </dsp:nvSpPr>
      <dsp:spPr>
        <a:xfrm>
          <a:off x="2325726" y="3322466"/>
          <a:ext cx="4208457" cy="4208457"/>
        </a:xfrm>
        <a:prstGeom prst="pie">
          <a:avLst>
            <a:gd name="adj1" fmla="val 5400000"/>
            <a:gd name="adj2" fmla="val 1620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EDED0-FA1E-4742-A6B3-F8508CAEF771}">
      <dsp:nvSpPr>
        <dsp:cNvPr id="0" name=""/>
        <dsp:cNvSpPr/>
      </dsp:nvSpPr>
      <dsp:spPr>
        <a:xfrm>
          <a:off x="4429955" y="3322466"/>
          <a:ext cx="13858045" cy="4208457"/>
        </a:xfrm>
        <a:prstGeom prst="rect">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1">
            <a:lnSpc>
              <a:spcPct val="90000"/>
            </a:lnSpc>
            <a:spcBef>
              <a:spcPct val="0"/>
            </a:spcBef>
            <a:spcAft>
              <a:spcPct val="35000"/>
            </a:spcAft>
            <a:buNone/>
          </a:pPr>
          <a:r>
            <a:rPr lang="ar-IQ" sz="4800" b="1" kern="1200" dirty="0">
              <a:cs typeface="PT Bold Heading" panose="02010400000000000000" pitchFamily="2" charset="-78"/>
            </a:rPr>
            <a:t>رابعا: </a:t>
          </a:r>
          <a:r>
            <a:rPr lang="ar-IQ" sz="4800" kern="1200" dirty="0">
              <a:cs typeface="PT Bold Heading" panose="02010400000000000000" pitchFamily="2" charset="-78"/>
            </a:rPr>
            <a:t>فروق فردية بين اللاعبين للفعالية نفسها.</a:t>
          </a:r>
        </a:p>
      </dsp:txBody>
      <dsp:txXfrm>
        <a:off x="4429955" y="3322466"/>
        <a:ext cx="13858045" cy="1107491"/>
      </dsp:txXfrm>
    </dsp:sp>
    <dsp:sp modelId="{C8B31E6B-6B87-432F-AEAF-E79C944E2B0A}">
      <dsp:nvSpPr>
        <dsp:cNvPr id="0" name=""/>
        <dsp:cNvSpPr/>
      </dsp:nvSpPr>
      <dsp:spPr>
        <a:xfrm>
          <a:off x="3100969" y="4429957"/>
          <a:ext cx="2657970" cy="2657970"/>
        </a:xfrm>
        <a:prstGeom prst="pie">
          <a:avLst>
            <a:gd name="adj1" fmla="val 5400000"/>
            <a:gd name="adj2" fmla="val 1620000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67C7E-47C6-4C05-AB4C-A532C05E7C7B}">
      <dsp:nvSpPr>
        <dsp:cNvPr id="0" name=""/>
        <dsp:cNvSpPr/>
      </dsp:nvSpPr>
      <dsp:spPr>
        <a:xfrm>
          <a:off x="4429955" y="4429957"/>
          <a:ext cx="13858045" cy="2657970"/>
        </a:xfrm>
        <a:prstGeom prst="rect">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rtl="1">
            <a:lnSpc>
              <a:spcPct val="90000"/>
            </a:lnSpc>
            <a:spcBef>
              <a:spcPct val="0"/>
            </a:spcBef>
            <a:spcAft>
              <a:spcPct val="35000"/>
            </a:spcAft>
            <a:buNone/>
          </a:pPr>
          <a:r>
            <a:rPr lang="ar-IQ" sz="5400" b="1" kern="1200" dirty="0">
              <a:cs typeface="PT Bold Heading" panose="02010400000000000000" pitchFamily="2" charset="-78"/>
            </a:rPr>
            <a:t>خامسا: </a:t>
          </a:r>
          <a:r>
            <a:rPr lang="ar-IQ" sz="5400" kern="1200" dirty="0">
              <a:cs typeface="PT Bold Heading" panose="02010400000000000000" pitchFamily="2" charset="-78"/>
            </a:rPr>
            <a:t>فروق فردية في الانجاز.</a:t>
          </a:r>
        </a:p>
      </dsp:txBody>
      <dsp:txXfrm>
        <a:off x="4429955" y="4429957"/>
        <a:ext cx="13858045" cy="1107491"/>
      </dsp:txXfrm>
    </dsp:sp>
    <dsp:sp modelId="{6F7736D3-68E6-4FD3-AF4C-DE79769E9B19}">
      <dsp:nvSpPr>
        <dsp:cNvPr id="0" name=""/>
        <dsp:cNvSpPr/>
      </dsp:nvSpPr>
      <dsp:spPr>
        <a:xfrm>
          <a:off x="3876213" y="5537449"/>
          <a:ext cx="1107482" cy="1107482"/>
        </a:xfrm>
        <a:prstGeom prst="pie">
          <a:avLst>
            <a:gd name="adj1" fmla="val 54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6C17D-B688-4F03-AABC-40EEB1A9B7C7}">
      <dsp:nvSpPr>
        <dsp:cNvPr id="0" name=""/>
        <dsp:cNvSpPr/>
      </dsp:nvSpPr>
      <dsp:spPr>
        <a:xfrm>
          <a:off x="4429955" y="5858099"/>
          <a:ext cx="13858045" cy="1107482"/>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1">
            <a:lnSpc>
              <a:spcPct val="90000"/>
            </a:lnSpc>
            <a:spcBef>
              <a:spcPct val="0"/>
            </a:spcBef>
            <a:spcAft>
              <a:spcPct val="35000"/>
            </a:spcAft>
            <a:buNone/>
          </a:pPr>
          <a:r>
            <a:rPr lang="ar-IQ" sz="4800" kern="1200" dirty="0">
              <a:cs typeface="PT Bold Heading" panose="02010400000000000000" pitchFamily="2" charset="-78"/>
            </a:rPr>
            <a:t>سادسا :فروق فردية بالعمر والجنس </a:t>
          </a:r>
        </a:p>
      </dsp:txBody>
      <dsp:txXfrm>
        <a:off x="4429955" y="5858099"/>
        <a:ext cx="13858045" cy="110748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38376" y="0"/>
            <a:ext cx="3011699" cy="461804"/>
          </a:xfrm>
          <a:prstGeom prst="rect">
            <a:avLst/>
          </a:prstGeom>
        </p:spPr>
        <p:txBody>
          <a:bodyPr vert="horz" lIns="92492" tIns="46246" rIns="92492" bIns="46246" rtlCol="1"/>
          <a:lstStyle>
            <a:lvl1pPr algn="r">
              <a:defRPr sz="1200"/>
            </a:lvl1pPr>
          </a:lstStyle>
          <a:p>
            <a:endParaRPr lang="ar-IQ"/>
          </a:p>
        </p:txBody>
      </p:sp>
      <p:sp>
        <p:nvSpPr>
          <p:cNvPr id="3" name="عنصر نائب للتاريخ 2"/>
          <p:cNvSpPr>
            <a:spLocks noGrp="1"/>
          </p:cNvSpPr>
          <p:nvPr>
            <p:ph type="dt" idx="1"/>
          </p:nvPr>
        </p:nvSpPr>
        <p:spPr>
          <a:xfrm>
            <a:off x="1609" y="0"/>
            <a:ext cx="3011699" cy="461804"/>
          </a:xfrm>
          <a:prstGeom prst="rect">
            <a:avLst/>
          </a:prstGeom>
        </p:spPr>
        <p:txBody>
          <a:bodyPr vert="horz" lIns="92492" tIns="46246" rIns="92492" bIns="46246" rtlCol="1"/>
          <a:lstStyle>
            <a:lvl1pPr algn="l">
              <a:defRPr sz="1200"/>
            </a:lvl1pPr>
          </a:lstStyle>
          <a:p>
            <a:fld id="{F4C6B091-7D18-4ABC-A1CA-85518122457F}" type="datetimeFigureOut">
              <a:rPr lang="ar-IQ" smtClean="0"/>
              <a:t>18/09/1446</a:t>
            </a:fld>
            <a:endParaRPr lang="ar-IQ"/>
          </a:p>
        </p:txBody>
      </p:sp>
      <p:sp>
        <p:nvSpPr>
          <p:cNvPr id="4" name="عنصر نائب لصورة الشريحة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1" anchor="ctr"/>
          <a:lstStyle/>
          <a:p>
            <a:endParaRPr lang="ar-IQ"/>
          </a:p>
        </p:txBody>
      </p:sp>
      <p:sp>
        <p:nvSpPr>
          <p:cNvPr id="5" name="عنصر نائب للملاحظات 4"/>
          <p:cNvSpPr>
            <a:spLocks noGrp="1"/>
          </p:cNvSpPr>
          <p:nvPr>
            <p:ph type="body" sz="quarter" idx="3"/>
          </p:nvPr>
        </p:nvSpPr>
        <p:spPr>
          <a:xfrm>
            <a:off x="695008" y="4387136"/>
            <a:ext cx="5560060" cy="4156234"/>
          </a:xfrm>
          <a:prstGeom prst="rect">
            <a:avLst/>
          </a:prstGeom>
        </p:spPr>
        <p:txBody>
          <a:bodyPr vert="horz" lIns="92492" tIns="46246" rIns="92492" bIns="46246"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938376" y="8772668"/>
            <a:ext cx="3011699" cy="461804"/>
          </a:xfrm>
          <a:prstGeom prst="rect">
            <a:avLst/>
          </a:prstGeom>
        </p:spPr>
        <p:txBody>
          <a:bodyPr vert="horz" lIns="92492" tIns="46246" rIns="92492" bIns="46246"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609" y="8772668"/>
            <a:ext cx="3011699" cy="461804"/>
          </a:xfrm>
          <a:prstGeom prst="rect">
            <a:avLst/>
          </a:prstGeom>
        </p:spPr>
        <p:txBody>
          <a:bodyPr vert="horz" lIns="92492" tIns="46246" rIns="92492" bIns="46246" rtlCol="1" anchor="b"/>
          <a:lstStyle>
            <a:lvl1pPr algn="l">
              <a:defRPr sz="1200"/>
            </a:lvl1pPr>
          </a:lstStyle>
          <a:p>
            <a:fld id="{01BE196E-9BE4-4A16-8665-2260E8895F9E}" type="slidenum">
              <a:rPr lang="ar-IQ" smtClean="0"/>
              <a:t>‹#›</a:t>
            </a:fld>
            <a:endParaRPr lang="ar-IQ"/>
          </a:p>
        </p:txBody>
      </p:sp>
    </p:spTree>
    <p:extLst>
      <p:ext uri="{BB962C8B-B14F-4D97-AF65-F5344CB8AC3E}">
        <p14:creationId xmlns:p14="http://schemas.microsoft.com/office/powerpoint/2010/main" val="3508466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3.svg"/><Relationship Id="rId7" Type="http://schemas.openxmlformats.org/officeDocument/2006/relationships/image" Target="../media/image29.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13.svg"/><Relationship Id="rId7" Type="http://schemas.openxmlformats.org/officeDocument/2006/relationships/image" Target="../media/image34.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svg"/><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13.svg"/><Relationship Id="rId7" Type="http://schemas.openxmlformats.org/officeDocument/2006/relationships/image" Target="../media/image39.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13.svg"/><Relationship Id="rId7" Type="http://schemas.openxmlformats.org/officeDocument/2006/relationships/image" Target="../media/image44.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49.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4"/><Relationship Id="rId7" Type="http://schemas.openxmlformats.org/officeDocument/2006/relationships/image" Target="../media/image13.sv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3.svg"/><Relationship Id="rId7" Type="http://schemas.openxmlformats.org/officeDocument/2006/relationships/image" Target="../media/image24.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flipV="1">
            <a:off x="11779859" y="-3"/>
            <a:ext cx="6480432" cy="2885001"/>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31" name="Text 2"/>
          <p:cNvSpPr/>
          <p:nvPr/>
        </p:nvSpPr>
        <p:spPr>
          <a:xfrm>
            <a:off x="0" y="2933700"/>
            <a:ext cx="11779858" cy="2265534"/>
          </a:xfrm>
          <a:prstGeom prst="rect">
            <a:avLst/>
          </a:prstGeom>
          <a:solidFill>
            <a:schemeClr val="accent2">
              <a:lumMod val="40000"/>
              <a:lumOff val="60000"/>
            </a:schemeClr>
          </a:solidFill>
          <a:ln/>
        </p:spPr>
        <p:txBody>
          <a:bodyPr wrap="square" rtlCol="0" anchor="t"/>
          <a:lstStyle/>
          <a:p>
            <a:pPr algn="ctr" rtl="1">
              <a:lnSpc>
                <a:spcPts val="7545"/>
              </a:lnSpc>
            </a:pPr>
            <a:endParaRPr lang="ar-IQ" sz="8800" b="1" dirty="0">
              <a:solidFill>
                <a:srgbClr val="002060"/>
              </a:solidFill>
              <a:latin typeface="Traditional Arabic" panose="02020603050405020304" pitchFamily="18" charset="-78"/>
              <a:ea typeface="+mj-ea"/>
              <a:cs typeface="Traditional Arabic" panose="02020603050405020304" pitchFamily="18" charset="-78"/>
            </a:endParaRPr>
          </a:p>
          <a:p>
            <a:pPr algn="ctr" rtl="1">
              <a:lnSpc>
                <a:spcPts val="7545"/>
              </a:lnSpc>
            </a:pPr>
            <a:r>
              <a:rPr lang="ar-IQ" sz="8800" b="1" dirty="0">
                <a:solidFill>
                  <a:srgbClr val="002060"/>
                </a:solidFill>
                <a:latin typeface="Traditional Arabic" panose="02020603050405020304" pitchFamily="18" charset="-78"/>
                <a:ea typeface="+mj-ea"/>
                <a:cs typeface="Traditional Arabic" panose="02020603050405020304" pitchFamily="18" charset="-78"/>
              </a:rPr>
              <a:t>الفروق الفردية</a:t>
            </a:r>
          </a:p>
          <a:p>
            <a:pPr algn="ctr" rtl="1">
              <a:lnSpc>
                <a:spcPts val="7545"/>
              </a:lnSpc>
            </a:pPr>
            <a:endParaRPr lang="en-US" sz="7200" b="1" dirty="0">
              <a:solidFill>
                <a:srgbClr val="002060"/>
              </a:solidFill>
              <a:latin typeface="Traditional Arabic" panose="02020603050405020304" pitchFamily="18" charset="-78"/>
              <a:ea typeface="+mj-ea"/>
              <a:cs typeface="Traditional Arabic" panose="02020603050405020304" pitchFamily="18" charset="-78"/>
            </a:endParaRPr>
          </a:p>
        </p:txBody>
      </p:sp>
      <p:sp>
        <p:nvSpPr>
          <p:cNvPr id="32" name="Title 1"/>
          <p:cNvSpPr txBox="1">
            <a:spLocks/>
          </p:cNvSpPr>
          <p:nvPr/>
        </p:nvSpPr>
        <p:spPr>
          <a:xfrm>
            <a:off x="3754728" y="769682"/>
            <a:ext cx="4591581" cy="180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00000"/>
              </a:lnSpc>
            </a:pPr>
            <a:r>
              <a:rPr lang="ar-IQ" sz="4800" b="1" dirty="0">
                <a:latin typeface="Traditional Arabic" panose="02020603050405020304" pitchFamily="18" charset="-78"/>
                <a:cs typeface="Traditional Arabic" panose="02020603050405020304" pitchFamily="18" charset="-78"/>
              </a:rPr>
              <a:t>جامعة البصرة</a:t>
            </a:r>
          </a:p>
          <a:p>
            <a:pPr rtl="1">
              <a:lnSpc>
                <a:spcPct val="100000"/>
              </a:lnSpc>
            </a:pPr>
            <a:r>
              <a:rPr lang="ar-IQ" sz="4800" b="1" dirty="0">
                <a:latin typeface="Traditional Arabic" panose="02020603050405020304" pitchFamily="18" charset="-78"/>
                <a:cs typeface="Traditional Arabic" panose="02020603050405020304" pitchFamily="18" charset="-78"/>
              </a:rPr>
              <a:t>كلية التربية البدنية وعلوم الرياضة</a:t>
            </a:r>
            <a:endParaRPr lang="en-US" sz="4800" b="1" dirty="0">
              <a:latin typeface="Traditional Arabic" panose="02020603050405020304" pitchFamily="18" charset="-78"/>
              <a:cs typeface="Traditional Arabic" panose="02020603050405020304" pitchFamily="18" charset="-78"/>
            </a:endParaRPr>
          </a:p>
        </p:txBody>
      </p:sp>
      <p:cxnSp>
        <p:nvCxnSpPr>
          <p:cNvPr id="33" name="رابط مستقيم 32"/>
          <p:cNvCxnSpPr>
            <a:cxnSpLocks/>
          </p:cNvCxnSpPr>
          <p:nvPr/>
        </p:nvCxnSpPr>
        <p:spPr>
          <a:xfrm>
            <a:off x="0" y="2910840"/>
            <a:ext cx="117798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rot="20841947">
            <a:off x="861433" y="6173533"/>
            <a:ext cx="9229037" cy="2729982"/>
          </a:xfrm>
          <a:prstGeom prst="rect">
            <a:avLst/>
          </a:prstGeom>
          <a:solidFill>
            <a:srgbClr val="FFFF00"/>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IQ" sz="8000" b="1" dirty="0">
                <a:solidFill>
                  <a:srgbClr val="FF0000"/>
                </a:solidFill>
                <a:latin typeface="Traditional Arabic" panose="02020603050405020304" pitchFamily="18" charset="-78"/>
                <a:ea typeface="+mj-ea"/>
                <a:cs typeface="Traditional Arabic" panose="02020603050405020304" pitchFamily="18" charset="-78"/>
              </a:rPr>
              <a:t>مدرس المادة</a:t>
            </a:r>
          </a:p>
          <a:p>
            <a:pPr marL="0" indent="0" algn="ctr" rtl="1">
              <a:buNone/>
            </a:pPr>
            <a:r>
              <a:rPr lang="ar-IQ" sz="8000" b="1" dirty="0">
                <a:latin typeface="Traditional Arabic" panose="02020603050405020304" pitchFamily="18" charset="-78"/>
                <a:ea typeface="+mj-ea"/>
                <a:cs typeface="PT Bold Heading" panose="02010400000000000000" pitchFamily="2" charset="-78"/>
              </a:rPr>
              <a:t>د. مهند خيرالله جبار </a:t>
            </a:r>
            <a:endParaRPr lang="en-US" sz="8000" b="1" dirty="0">
              <a:latin typeface="Traditional Arabic" panose="02020603050405020304" pitchFamily="18" charset="-78"/>
              <a:ea typeface="+mj-ea"/>
              <a:cs typeface="PT Bold Heading" panose="02010400000000000000" pitchFamily="2" charset="-78"/>
            </a:endParaRPr>
          </a:p>
        </p:txBody>
      </p:sp>
      <p:grpSp>
        <p:nvGrpSpPr>
          <p:cNvPr id="25" name="مجموعة 24"/>
          <p:cNvGrpSpPr/>
          <p:nvPr/>
        </p:nvGrpSpPr>
        <p:grpSpPr>
          <a:xfrm>
            <a:off x="9097591" y="569247"/>
            <a:ext cx="1866900" cy="2079559"/>
            <a:chOff x="3428370" y="473141"/>
            <a:chExt cx="2001925" cy="2079559"/>
          </a:xfrm>
        </p:grpSpPr>
        <p:pic>
          <p:nvPicPr>
            <p:cNvPr id="29" name="Picture 3" descr="C:\Users\HA\Desktop\المحاضرة\cfc4d86e-2055-4a4c-b88b-c5414da4ca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370" y="473141"/>
              <a:ext cx="2001925" cy="1996364"/>
            </a:xfrm>
            <a:prstGeom prst="rect">
              <a:avLst/>
            </a:prstGeom>
            <a:noFill/>
            <a:extLst>
              <a:ext uri="{909E8E84-426E-40DD-AFC4-6F175D3DCCD1}">
                <a14:hiddenFill xmlns:a14="http://schemas.microsoft.com/office/drawing/2010/main">
                  <a:solidFill>
                    <a:srgbClr val="FFFFFF"/>
                  </a:solidFill>
                </a14:hiddenFill>
              </a:ext>
            </a:extLst>
          </p:spPr>
        </p:pic>
        <p:sp>
          <p:nvSpPr>
            <p:cNvPr id="24" name="شكل بيضاوي 23"/>
            <p:cNvSpPr/>
            <p:nvPr/>
          </p:nvSpPr>
          <p:spPr>
            <a:xfrm>
              <a:off x="5029200" y="2171700"/>
              <a:ext cx="324895"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pic>
        <p:nvPicPr>
          <p:cNvPr id="27" name="صورة 26">
            <a:extLst>
              <a:ext uri="{FF2B5EF4-FFF2-40B4-BE49-F238E27FC236}">
                <a16:creationId xmlns:a16="http://schemas.microsoft.com/office/drawing/2014/main" id="{DE7F51A8-A0B6-4A3C-A461-6C7837DA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3" y="572969"/>
            <a:ext cx="1866900" cy="1866900"/>
          </a:xfrm>
          <a:prstGeom prst="rect">
            <a:avLst/>
          </a:prstGeom>
        </p:spPr>
      </p:pic>
      <p:pic>
        <p:nvPicPr>
          <p:cNvPr id="26" name="صورة 25">
            <a:extLst>
              <a:ext uri="{FF2B5EF4-FFF2-40B4-BE49-F238E27FC236}">
                <a16:creationId xmlns:a16="http://schemas.microsoft.com/office/drawing/2014/main" id="{62FB797C-3B7F-4830-B697-9F627CBC1542}"/>
              </a:ext>
            </a:extLst>
          </p:cNvPr>
          <p:cNvPicPr>
            <a:picLocks noChangeAspect="1"/>
          </p:cNvPicPr>
          <p:nvPr/>
        </p:nvPicPr>
        <p:blipFill>
          <a:blip r:embed="rId5"/>
          <a:stretch>
            <a:fillRect/>
          </a:stretch>
        </p:blipFill>
        <p:spPr>
          <a:xfrm>
            <a:off x="11790218" y="5143501"/>
            <a:ext cx="6518733" cy="5119440"/>
          </a:xfrm>
          <a:prstGeom prst="rect">
            <a:avLst/>
          </a:prstGeom>
        </p:spPr>
      </p:pic>
      <p:pic>
        <p:nvPicPr>
          <p:cNvPr id="11" name="صورة 10">
            <a:extLst>
              <a:ext uri="{FF2B5EF4-FFF2-40B4-BE49-F238E27FC236}">
                <a16:creationId xmlns:a16="http://schemas.microsoft.com/office/drawing/2014/main" id="{B6F1848D-5513-46BC-9799-CDF46CD190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69266" y="-1"/>
            <a:ext cx="6518733" cy="51972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5" name="مربع نص 14">
            <a:extLst>
              <a:ext uri="{FF2B5EF4-FFF2-40B4-BE49-F238E27FC236}">
                <a16:creationId xmlns:a16="http://schemas.microsoft.com/office/drawing/2014/main" id="{3CF3FA0E-DA3D-469E-A51B-39D15BEFA5D6}"/>
              </a:ext>
            </a:extLst>
          </p:cNvPr>
          <p:cNvSpPr txBox="1"/>
          <p:nvPr/>
        </p:nvSpPr>
        <p:spPr>
          <a:xfrm>
            <a:off x="-2561" y="-38100"/>
            <a:ext cx="18287999" cy="10121745"/>
          </a:xfrm>
          <a:prstGeom prst="rect">
            <a:avLst/>
          </a:prstGeom>
          <a:noFill/>
        </p:spPr>
        <p:txBody>
          <a:bodyPr wrap="square">
            <a:spAutoFit/>
          </a:bodyPr>
          <a:lstStyle/>
          <a:p>
            <a:pPr algn="ctr">
              <a:lnSpc>
                <a:spcPct val="115000"/>
              </a:lnSpc>
              <a:spcAft>
                <a:spcPts val="1000"/>
              </a:spcAft>
            </a:pPr>
            <a:r>
              <a:rPr lang="ar-IQ" sz="4400" dirty="0">
                <a:latin typeface="Simplified Arabic" panose="02020603050405020304" pitchFamily="18" charset="-78"/>
                <a:ea typeface="Calibri" panose="020F0502020204030204" pitchFamily="34" charset="0"/>
                <a:cs typeface="PT Bold Heading" panose="02010400000000000000" pitchFamily="2" charset="-78"/>
              </a:rPr>
              <a:t>ثالثا :</a:t>
            </a:r>
            <a:r>
              <a:rPr lang="ar-IQ" sz="4400" dirty="0">
                <a:effectLst/>
                <a:ea typeface="Calibri" panose="020F0502020204030204" pitchFamily="34" charset="0"/>
                <a:cs typeface="PT Bold Heading" panose="02010400000000000000" pitchFamily="2" charset="-78"/>
              </a:rPr>
              <a:t>الإمكانية والقابلية لنوع النشاط </a:t>
            </a:r>
            <a:r>
              <a:rPr lang="ar-IQ" sz="4400" dirty="0">
                <a:ea typeface="Calibri" panose="020F0502020204030204" pitchFamily="34" charset="0"/>
                <a:cs typeface="PT Bold Heading" panose="02010400000000000000" pitchFamily="2" charset="-78"/>
              </a:rPr>
              <a:t>:</a:t>
            </a:r>
            <a:endParaRPr lang="ar-IQ" sz="4400" dirty="0">
              <a:effectLst/>
              <a:ea typeface="Calibri" panose="020F0502020204030204" pitchFamily="34" charset="0"/>
              <a:cs typeface="PT Bold Heading" panose="02010400000000000000" pitchFamily="2" charset="-78"/>
            </a:endParaRPr>
          </a:p>
          <a:p>
            <a:pPr algn="ctr">
              <a:lnSpc>
                <a:spcPct val="115000"/>
              </a:lnSpc>
              <a:spcAft>
                <a:spcPts val="1000"/>
              </a:spcAft>
            </a:pPr>
            <a:r>
              <a:rPr lang="ar-IQ" sz="1800" dirty="0">
                <a:effectLst/>
                <a:ea typeface="Calibri" panose="020F0502020204030204" pitchFamily="34" charset="0"/>
                <a:cs typeface="Simplified Arabic" panose="02020603050405020304" pitchFamily="18" charset="-78"/>
              </a:rPr>
              <a:t> </a:t>
            </a:r>
            <a:r>
              <a:rPr lang="ar-IQ" sz="4000" b="1" dirty="0">
                <a:solidFill>
                  <a:srgbClr val="FF0000"/>
                </a:solidFill>
                <a:effectLst/>
                <a:ea typeface="Calibri" panose="020F0502020204030204" pitchFamily="34" charset="0"/>
                <a:cs typeface="Simplified Arabic" panose="02020603050405020304" pitchFamily="18" charset="-78"/>
              </a:rPr>
              <a:t>يتكيف اللاعبون لنوع معين من الألعاب ولا يتكيف لاعبون آخرون فمثلا تكيف لاعب كرة السلة يختلف عن تكيف لاعب كرة الطائرة لأنهم يتجهون إلى ألعاب متعددة وفق إمكانياتهم وقابلياتهم لذلك النشاط أو الفعالية</a:t>
            </a:r>
            <a:endParaRPr lang="en-US" sz="4000" b="1" dirty="0">
              <a:solidFill>
                <a:srgbClr val="FF0000"/>
              </a:solidFill>
              <a:effectLst/>
              <a:ea typeface="Calibri" panose="020F0502020204030204" pitchFamily="34" charset="0"/>
              <a:cs typeface="Simplified Arabic" panose="02020603050405020304" pitchFamily="18" charset="-78"/>
            </a:endParaRPr>
          </a:p>
          <a:p>
            <a:pPr algn="ctr">
              <a:lnSpc>
                <a:spcPct val="115000"/>
              </a:lnSpc>
              <a:spcAft>
                <a:spcPts val="1000"/>
              </a:spcAft>
            </a:pPr>
            <a:r>
              <a:rPr lang="ar-IQ" sz="5400" dirty="0">
                <a:latin typeface="Simplified Arabic" panose="02020603050405020304" pitchFamily="18" charset="-78"/>
                <a:ea typeface="Calibri" panose="020F0502020204030204" pitchFamily="34" charset="0"/>
                <a:cs typeface="PT Bold Heading" panose="02010400000000000000" pitchFamily="2" charset="-78"/>
              </a:rPr>
              <a:t>رابعا :</a:t>
            </a:r>
            <a:r>
              <a:rPr lang="ar-IQ" sz="5400" dirty="0">
                <a:effectLst/>
                <a:ea typeface="Calibri" panose="020F0502020204030204" pitchFamily="34" charset="0"/>
                <a:cs typeface="PT Bold Heading" panose="02010400000000000000" pitchFamily="2" charset="-78"/>
              </a:rPr>
              <a:t>الموهبة :</a:t>
            </a:r>
          </a:p>
          <a:p>
            <a:pPr algn="ctr">
              <a:lnSpc>
                <a:spcPct val="115000"/>
              </a:lnSpc>
              <a:spcAft>
                <a:spcPts val="1000"/>
              </a:spcAft>
            </a:pPr>
            <a:r>
              <a:rPr lang="ar-IQ" sz="3600" b="1" dirty="0">
                <a:solidFill>
                  <a:srgbClr val="FF0000"/>
                </a:solidFill>
                <a:effectLst/>
                <a:ea typeface="Calibri" panose="020F0502020204030204" pitchFamily="34" charset="0"/>
                <a:cs typeface="Simplified Arabic" panose="02020603050405020304" pitchFamily="18" charset="-78"/>
              </a:rPr>
              <a:t>هي تصف بالقدرات العقلية ومعناها يتكيف اللاعب أو يتحمل اللاعب قدرات عقلية لا يحملها لاعب آخر أي هناك لاعبون لهم قدرة عقلية عالية والتي يعبر عنها بالموهبة أي لديهم القدرة على الاسترجاع والإبداع والتفكير</a:t>
            </a:r>
            <a:endParaRPr lang="en-US" sz="3600" b="1" dirty="0">
              <a:solidFill>
                <a:srgbClr val="FF0000"/>
              </a:solidFill>
              <a:effectLst/>
              <a:ea typeface="Calibri" panose="020F0502020204030204" pitchFamily="34" charset="0"/>
              <a:cs typeface="Simplified Arabic" panose="02020603050405020304" pitchFamily="18" charset="-78"/>
            </a:endParaRPr>
          </a:p>
          <a:p>
            <a:pPr algn="ctr">
              <a:lnSpc>
                <a:spcPct val="115000"/>
              </a:lnSpc>
              <a:spcAft>
                <a:spcPts val="1000"/>
              </a:spcAft>
            </a:pPr>
            <a:r>
              <a:rPr lang="ar-IQ" sz="4400" dirty="0">
                <a:latin typeface="Simplified Arabic" panose="02020603050405020304" pitchFamily="18" charset="-78"/>
                <a:ea typeface="Calibri" panose="020F0502020204030204" pitchFamily="34" charset="0"/>
                <a:cs typeface="PT Bold Heading" panose="02010400000000000000" pitchFamily="2" charset="-78"/>
              </a:rPr>
              <a:t>خامسا :</a:t>
            </a:r>
            <a:r>
              <a:rPr lang="ar-IQ" sz="4400" dirty="0">
                <a:effectLst/>
                <a:ea typeface="Calibri" panose="020F0502020204030204" pitchFamily="34" charset="0"/>
                <a:cs typeface="PT Bold Heading" panose="02010400000000000000" pitchFamily="2" charset="-78"/>
              </a:rPr>
              <a:t>تشجيع الوالدين:</a:t>
            </a:r>
            <a:endParaRPr lang="en-US" sz="4400" b="1" dirty="0">
              <a:solidFill>
                <a:srgbClr val="FF0000"/>
              </a:solidFill>
              <a:effectLst/>
              <a:ea typeface="Calibri" panose="020F0502020204030204" pitchFamily="34" charset="0"/>
              <a:cs typeface="Simplified Arabic" panose="02020603050405020304" pitchFamily="18" charset="-78"/>
            </a:endParaRPr>
          </a:p>
          <a:p>
            <a:pPr algn="ctr">
              <a:lnSpc>
                <a:spcPct val="115000"/>
              </a:lnSpc>
              <a:spcAft>
                <a:spcPts val="1000"/>
              </a:spcAft>
            </a:pPr>
            <a:r>
              <a:rPr lang="ar-IQ" sz="36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تشجيع الوالدين - إن لتشجيع الوالدين ودورهم الكبير في إظهار الفروق الفردية إذ يعد الأساس في تطوير الرياضة، إذ أن لتشجيع الوالدين أهمية في مزاولة الأنشطة الرياضية في المدرسة أو النادي الرياضي وهنالك أفراد يتمتعون بإمكانيات وقابليات رياضية فذة لكن عدم تشجيع الوالدين لهم يحول من إظهار هذه القابليات والامكانيات.</a:t>
            </a:r>
            <a:r>
              <a:rPr lang="en-US" sz="36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ar-IQ" sz="7200" b="1" dirty="0">
              <a:solidFill>
                <a:srgbClr val="FF0000"/>
              </a:solidFill>
              <a:effectLst/>
              <a:ea typeface="Calibri" panose="020F0502020204030204" pitchFamily="34" charset="0"/>
              <a:cs typeface="PT Bold Heading" panose="02010400000000000000" pitchFamily="2" charset="-78"/>
            </a:endParaRPr>
          </a:p>
          <a:p>
            <a:pPr algn="ctr">
              <a:lnSpc>
                <a:spcPct val="115000"/>
              </a:lnSpc>
              <a:spcAft>
                <a:spcPts val="1000"/>
              </a:spcAft>
            </a:pPr>
            <a:endParaRPr lang="ar-IQ" sz="4400" b="1" dirty="0">
              <a:solidFill>
                <a:srgbClr val="FF0000"/>
              </a:solidFill>
              <a:latin typeface="Simplified Arabic" panose="02020603050405020304" pitchFamily="18" charset="-78"/>
              <a:cs typeface="Simplified Arabic" panose="02020603050405020304" pitchFamily="18" charset="-78"/>
            </a:endParaRPr>
          </a:p>
        </p:txBody>
      </p:sp>
      <p:pic>
        <p:nvPicPr>
          <p:cNvPr id="10" name="صورة 9">
            <a:extLst>
              <a:ext uri="{FF2B5EF4-FFF2-40B4-BE49-F238E27FC236}">
                <a16:creationId xmlns:a16="http://schemas.microsoft.com/office/drawing/2014/main" id="{56BB8E63-D998-419A-B9C8-0A63D7D0A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6199" y="7810500"/>
            <a:ext cx="2971801" cy="2143125"/>
          </a:xfrm>
          <a:prstGeom prst="rect">
            <a:avLst/>
          </a:prstGeom>
        </p:spPr>
      </p:pic>
      <p:pic>
        <p:nvPicPr>
          <p:cNvPr id="13" name="صورة 12">
            <a:extLst>
              <a:ext uri="{FF2B5EF4-FFF2-40B4-BE49-F238E27FC236}">
                <a16:creationId xmlns:a16="http://schemas.microsoft.com/office/drawing/2014/main" id="{636D6E74-E747-46AB-8D52-FF05AB67C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39583" y="7812232"/>
            <a:ext cx="2874054" cy="2150918"/>
          </a:xfrm>
          <a:prstGeom prst="rect">
            <a:avLst/>
          </a:prstGeom>
        </p:spPr>
      </p:pic>
      <p:pic>
        <p:nvPicPr>
          <p:cNvPr id="19" name="صورة 18">
            <a:extLst>
              <a:ext uri="{FF2B5EF4-FFF2-40B4-BE49-F238E27FC236}">
                <a16:creationId xmlns:a16="http://schemas.microsoft.com/office/drawing/2014/main" id="{FB524F32-85E5-49CD-A40E-4388737DB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599" y="7837344"/>
            <a:ext cx="3131335" cy="2125806"/>
          </a:xfrm>
          <a:prstGeom prst="rect">
            <a:avLst/>
          </a:prstGeom>
        </p:spPr>
      </p:pic>
      <p:pic>
        <p:nvPicPr>
          <p:cNvPr id="23" name="صورة 22">
            <a:extLst>
              <a:ext uri="{FF2B5EF4-FFF2-40B4-BE49-F238E27FC236}">
                <a16:creationId xmlns:a16="http://schemas.microsoft.com/office/drawing/2014/main" id="{FA63043A-2FE1-4783-9A49-1DCA5DC2BE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4999" y="7854662"/>
            <a:ext cx="2973495" cy="2108488"/>
          </a:xfrm>
          <a:prstGeom prst="rect">
            <a:avLst/>
          </a:prstGeom>
        </p:spPr>
      </p:pic>
      <p:pic>
        <p:nvPicPr>
          <p:cNvPr id="26" name="صورة 25">
            <a:extLst>
              <a:ext uri="{FF2B5EF4-FFF2-40B4-BE49-F238E27FC236}">
                <a16:creationId xmlns:a16="http://schemas.microsoft.com/office/drawing/2014/main" id="{5C3B5CCD-F422-4EF9-AC59-B3653DB0A5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6347" y="7854441"/>
            <a:ext cx="2717890" cy="2163041"/>
          </a:xfrm>
          <a:prstGeom prst="rect">
            <a:avLst/>
          </a:prstGeom>
        </p:spPr>
      </p:pic>
      <p:pic>
        <p:nvPicPr>
          <p:cNvPr id="28" name="صورة 27">
            <a:extLst>
              <a:ext uri="{FF2B5EF4-FFF2-40B4-BE49-F238E27FC236}">
                <a16:creationId xmlns:a16="http://schemas.microsoft.com/office/drawing/2014/main" id="{F89B8D8C-9C3A-48DB-93C0-708F0B34F6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4" y="7810500"/>
            <a:ext cx="3645309" cy="2150918"/>
          </a:xfrm>
          <a:prstGeom prst="rect">
            <a:avLst/>
          </a:prstGeom>
        </p:spPr>
      </p:pic>
    </p:spTree>
    <p:extLst>
      <p:ext uri="{BB962C8B-B14F-4D97-AF65-F5344CB8AC3E}">
        <p14:creationId xmlns:p14="http://schemas.microsoft.com/office/powerpoint/2010/main" val="41053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5" name="مربع نص 14">
            <a:extLst>
              <a:ext uri="{FF2B5EF4-FFF2-40B4-BE49-F238E27FC236}">
                <a16:creationId xmlns:a16="http://schemas.microsoft.com/office/drawing/2014/main" id="{3CF3FA0E-DA3D-469E-A51B-39D15BEFA5D6}"/>
              </a:ext>
            </a:extLst>
          </p:cNvPr>
          <p:cNvSpPr txBox="1"/>
          <p:nvPr/>
        </p:nvSpPr>
        <p:spPr>
          <a:xfrm>
            <a:off x="-2561" y="-38100"/>
            <a:ext cx="18287999" cy="8183779"/>
          </a:xfrm>
          <a:prstGeom prst="rect">
            <a:avLst/>
          </a:prstGeom>
          <a:noFill/>
        </p:spPr>
        <p:txBody>
          <a:bodyPr wrap="square">
            <a:spAutoFit/>
          </a:bodyPr>
          <a:lstStyle/>
          <a:p>
            <a:pPr algn="ctr">
              <a:spcAft>
                <a:spcPts val="1000"/>
              </a:spcAft>
            </a:pPr>
            <a:r>
              <a:rPr lang="ar-IQ" sz="4400" dirty="0">
                <a:solidFill>
                  <a:srgbClr val="FF0000"/>
                </a:solidFill>
                <a:latin typeface="Simplified Arabic" panose="02020603050405020304" pitchFamily="18" charset="-78"/>
                <a:ea typeface="Calibri" panose="020F0502020204030204" pitchFamily="34" charset="0"/>
                <a:cs typeface="PT Bold Heading" panose="02010400000000000000" pitchFamily="2" charset="-78"/>
              </a:rPr>
              <a:t>سادسا :</a:t>
            </a:r>
            <a:r>
              <a:rPr lang="ar-IQ" sz="4400" dirty="0">
                <a:solidFill>
                  <a:srgbClr val="FF0000"/>
                </a:solidFill>
                <a:effectLst/>
                <a:ea typeface="Calibri" panose="020F0502020204030204" pitchFamily="34" charset="0"/>
                <a:cs typeface="PT Bold Heading" panose="02010400000000000000" pitchFamily="2" charset="-78"/>
              </a:rPr>
              <a:t>الصفات الشخصية العامة</a:t>
            </a:r>
          </a:p>
          <a:p>
            <a:pPr algn="ctr">
              <a:spcAft>
                <a:spcPts val="1000"/>
              </a:spcAft>
            </a:pPr>
            <a:r>
              <a:rPr lang="ar-IQ" sz="4000" b="1" dirty="0">
                <a:effectLst/>
                <a:ea typeface="Calibri" panose="020F0502020204030204" pitchFamily="34" charset="0"/>
                <a:cs typeface="Simplified Arabic" panose="02020603050405020304" pitchFamily="18" charset="-78"/>
              </a:rPr>
              <a:t>- توجد اختلافات كبيرة في السمات الشخصية العامة للأفراد فقد تكون الصفة المميزة لفرد ما تختلف عن فرد آخر ومن هنا يلاحظ أن بعض الأفراد يفضلون الرياضات العنيفة وآخرون يفلون الألعاب الفردية في حين يفضل آخرون الألعاب الجماعية</a:t>
            </a:r>
            <a:endParaRPr lang="en-US" sz="4000" b="1" dirty="0">
              <a:effectLst/>
              <a:ea typeface="Calibri" panose="020F0502020204030204" pitchFamily="34" charset="0"/>
              <a:cs typeface="Simplified Arabic" panose="02020603050405020304" pitchFamily="18" charset="-78"/>
            </a:endParaRPr>
          </a:p>
          <a:p>
            <a:pPr algn="ctr">
              <a:spcAft>
                <a:spcPts val="1000"/>
              </a:spcAft>
            </a:pPr>
            <a:r>
              <a:rPr lang="ar-IQ" sz="4400" dirty="0">
                <a:solidFill>
                  <a:srgbClr val="FF0000"/>
                </a:solidFill>
                <a:latin typeface="Simplified Arabic" panose="02020603050405020304" pitchFamily="18" charset="-78"/>
                <a:ea typeface="Calibri" panose="020F0502020204030204" pitchFamily="34" charset="0"/>
                <a:cs typeface="PT Bold Heading" panose="02010400000000000000" pitchFamily="2" charset="-78"/>
              </a:rPr>
              <a:t>سابعا :</a:t>
            </a:r>
            <a:r>
              <a:rPr lang="ar-IQ" sz="4400" dirty="0">
                <a:solidFill>
                  <a:srgbClr val="FF0000"/>
                </a:solidFill>
                <a:effectLst/>
                <a:ea typeface="Calibri" panose="020F0502020204030204" pitchFamily="34" charset="0"/>
                <a:cs typeface="PT Bold Heading" panose="02010400000000000000" pitchFamily="2" charset="-78"/>
              </a:rPr>
              <a:t>الذكاء :</a:t>
            </a:r>
          </a:p>
          <a:p>
            <a:pPr algn="ctr">
              <a:spcAft>
                <a:spcPts val="1000"/>
              </a:spcAft>
            </a:pPr>
            <a:r>
              <a:rPr lang="ar-IQ" sz="4000" b="1" dirty="0">
                <a:effectLst/>
                <a:ea typeface="Calibri" panose="020F0502020204030204" pitchFamily="34" charset="0"/>
                <a:cs typeface="Simplified Arabic" panose="02020603050405020304" pitchFamily="18" charset="-78"/>
              </a:rPr>
              <a:t>وهو صفة تحدده الوراثة فأي خلل في المخ أو الجهاز العصبي يتأثر بمعدل الذكاء، والذكاء هو الذي يحدد أو يعطي فروقا فردية بين الأفراد</a:t>
            </a:r>
            <a:endParaRPr lang="en-US" sz="4000" b="1" dirty="0">
              <a:effectLst/>
              <a:ea typeface="Calibri" panose="020F0502020204030204" pitchFamily="34" charset="0"/>
              <a:cs typeface="Simplified Arabic" panose="02020603050405020304" pitchFamily="18" charset="-78"/>
            </a:endParaRPr>
          </a:p>
          <a:p>
            <a:pPr algn="ctr">
              <a:spcAft>
                <a:spcPts val="1000"/>
              </a:spcAft>
            </a:pPr>
            <a:r>
              <a:rPr lang="ar-IQ" sz="3600" dirty="0">
                <a:solidFill>
                  <a:srgbClr val="FF0000"/>
                </a:solidFill>
                <a:latin typeface="Simplified Arabic" panose="02020603050405020304" pitchFamily="18" charset="-78"/>
                <a:ea typeface="Calibri" panose="020F0502020204030204" pitchFamily="34" charset="0"/>
                <a:cs typeface="PT Bold Heading" panose="02010400000000000000" pitchFamily="2" charset="-78"/>
              </a:rPr>
              <a:t>ثامنا :</a:t>
            </a:r>
            <a:r>
              <a:rPr lang="ar-IQ" sz="3600" dirty="0">
                <a:solidFill>
                  <a:srgbClr val="FF0000"/>
                </a:solidFill>
                <a:effectLst/>
                <a:ea typeface="Calibri" panose="020F0502020204030204" pitchFamily="34" charset="0"/>
                <a:cs typeface="PT Bold Heading" panose="02010400000000000000" pitchFamily="2" charset="-78"/>
              </a:rPr>
              <a:t>شكل الجسم والاسلوب:</a:t>
            </a:r>
            <a:endParaRPr lang="en-US" sz="3600" b="1" dirty="0">
              <a:solidFill>
                <a:srgbClr val="FF0000"/>
              </a:solidFill>
              <a:effectLst/>
              <a:ea typeface="Calibri" panose="020F0502020204030204" pitchFamily="34" charset="0"/>
              <a:cs typeface="Simplified Arabic" panose="02020603050405020304" pitchFamily="18" charset="-78"/>
            </a:endParaRPr>
          </a:p>
          <a:p>
            <a:pPr algn="ctr">
              <a:lnSpc>
                <a:spcPct val="115000"/>
              </a:lnSpc>
              <a:spcAft>
                <a:spcPts val="1000"/>
              </a:spcAft>
            </a:pPr>
            <a:r>
              <a:rPr lang="ar-IQ" sz="1800" dirty="0">
                <a:effectLst/>
                <a:ea typeface="Calibri" panose="020F0502020204030204" pitchFamily="34" charset="0"/>
                <a:cs typeface="Simplified Arabic" panose="02020603050405020304" pitchFamily="18" charset="-78"/>
              </a:rPr>
              <a:t>-</a:t>
            </a:r>
            <a:r>
              <a:rPr lang="ar-IQ" sz="4400" dirty="0">
                <a:effectLst/>
                <a:ea typeface="Calibri" panose="020F0502020204030204" pitchFamily="34" charset="0"/>
                <a:cs typeface="Simplified Arabic" panose="02020603050405020304" pitchFamily="18" charset="-78"/>
              </a:rPr>
              <a:t> </a:t>
            </a:r>
            <a:r>
              <a:rPr lang="ar-IQ" sz="4400" b="1" dirty="0">
                <a:effectLst/>
                <a:ea typeface="Calibri" panose="020F0502020204030204" pitchFamily="34" charset="0"/>
                <a:cs typeface="Simplified Arabic" panose="02020603050405020304" pitchFamily="18" charset="-78"/>
              </a:rPr>
              <a:t>يختلف الأفراد فيما بينهم من حيث المظهر الخارجي وهذا المظهر هو الذي يحدد أو يعطي الفروق الفردية بين الأفراد. فالشكل والأسلوب من العوامل الشخصية التي واجبها إظهار جمال الحركة</a:t>
            </a:r>
            <a:endParaRPr lang="ar-IQ" sz="19900" b="1" dirty="0">
              <a:solidFill>
                <a:srgbClr val="FF0000"/>
              </a:solidFill>
              <a:effectLst/>
              <a:ea typeface="Calibri" panose="020F0502020204030204" pitchFamily="34" charset="0"/>
              <a:cs typeface="PT Bold Heading" panose="02010400000000000000" pitchFamily="2" charset="-78"/>
            </a:endParaRPr>
          </a:p>
          <a:p>
            <a:pPr algn="ctr">
              <a:lnSpc>
                <a:spcPct val="115000"/>
              </a:lnSpc>
              <a:spcAft>
                <a:spcPts val="1000"/>
              </a:spcAft>
            </a:pPr>
            <a:endParaRPr lang="ar-IQ" sz="4400" b="1" dirty="0">
              <a:solidFill>
                <a:srgbClr val="FF0000"/>
              </a:solidFill>
              <a:latin typeface="Simplified Arabic" panose="02020603050405020304" pitchFamily="18" charset="-78"/>
              <a:cs typeface="Simplified Arabic" panose="02020603050405020304" pitchFamily="18" charset="-78"/>
            </a:endParaRPr>
          </a:p>
        </p:txBody>
      </p:sp>
      <p:pic>
        <p:nvPicPr>
          <p:cNvPr id="13" name="صورة 12">
            <a:extLst>
              <a:ext uri="{FF2B5EF4-FFF2-40B4-BE49-F238E27FC236}">
                <a16:creationId xmlns:a16="http://schemas.microsoft.com/office/drawing/2014/main" id="{636D6E74-E747-46AB-8D52-FF05AB67C0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548" y="7837344"/>
            <a:ext cx="3794743" cy="2150918"/>
          </a:xfrm>
          <a:prstGeom prst="rect">
            <a:avLst/>
          </a:prstGeom>
        </p:spPr>
      </p:pic>
      <p:pic>
        <p:nvPicPr>
          <p:cNvPr id="14" name="صورة 13">
            <a:extLst>
              <a:ext uri="{FF2B5EF4-FFF2-40B4-BE49-F238E27FC236}">
                <a16:creationId xmlns:a16="http://schemas.microsoft.com/office/drawing/2014/main" id="{57FEAD6F-45B0-4455-AF20-218484832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1384" y="7843577"/>
            <a:ext cx="2874054" cy="2117841"/>
          </a:xfrm>
          <a:prstGeom prst="rect">
            <a:avLst/>
          </a:prstGeom>
        </p:spPr>
      </p:pic>
      <p:pic>
        <p:nvPicPr>
          <p:cNvPr id="17" name="صورة 16">
            <a:extLst>
              <a:ext uri="{FF2B5EF4-FFF2-40B4-BE49-F238E27FC236}">
                <a16:creationId xmlns:a16="http://schemas.microsoft.com/office/drawing/2014/main" id="{C618023F-A000-4990-B879-A6130B9726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98291" y="7835612"/>
            <a:ext cx="3011811" cy="2125806"/>
          </a:xfrm>
          <a:prstGeom prst="rect">
            <a:avLst/>
          </a:prstGeom>
        </p:spPr>
      </p:pic>
      <p:pic>
        <p:nvPicPr>
          <p:cNvPr id="21" name="صورة 20">
            <a:extLst>
              <a:ext uri="{FF2B5EF4-FFF2-40B4-BE49-F238E27FC236}">
                <a16:creationId xmlns:a16="http://schemas.microsoft.com/office/drawing/2014/main" id="{54A290C7-0749-4B01-A348-05C2A5C02D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4851" y="7822275"/>
            <a:ext cx="4172246" cy="2127367"/>
          </a:xfrm>
          <a:prstGeom prst="rect">
            <a:avLst/>
          </a:prstGeom>
        </p:spPr>
      </p:pic>
      <p:pic>
        <p:nvPicPr>
          <p:cNvPr id="24" name="صورة 23">
            <a:extLst>
              <a:ext uri="{FF2B5EF4-FFF2-40B4-BE49-F238E27FC236}">
                <a16:creationId xmlns:a16="http://schemas.microsoft.com/office/drawing/2014/main" id="{7588E923-7615-4466-8FC9-C753D90915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68" y="7843577"/>
            <a:ext cx="4421001" cy="2117841"/>
          </a:xfrm>
          <a:prstGeom prst="rect">
            <a:avLst/>
          </a:prstGeom>
        </p:spPr>
      </p:pic>
    </p:spTree>
    <p:extLst>
      <p:ext uri="{BB962C8B-B14F-4D97-AF65-F5344CB8AC3E}">
        <p14:creationId xmlns:p14="http://schemas.microsoft.com/office/powerpoint/2010/main" val="275180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0" y="-38100"/>
            <a:ext cx="18288000" cy="1015663"/>
          </a:xfrm>
          <a:prstGeom prst="rect">
            <a:avLst/>
          </a:prstGeom>
          <a:noFill/>
        </p:spPr>
        <p:txBody>
          <a:bodyPr wrap="square">
            <a:spAutoFit/>
          </a:bodyPr>
          <a:lstStyle/>
          <a:p>
            <a:pPr algn="ctr"/>
            <a:r>
              <a:rPr lang="ar-IQ" sz="6000" dirty="0">
                <a:solidFill>
                  <a:srgbClr val="FF0000"/>
                </a:solidFill>
                <a:ea typeface="Times New Roman" panose="02020603050405020304" pitchFamily="18" charset="0"/>
                <a:cs typeface="PT Bold Heading" panose="02010400000000000000" pitchFamily="2" charset="-78"/>
              </a:rPr>
              <a:t>أنواع الفروق الفردية في الألعاب الرياضية</a:t>
            </a:r>
            <a:r>
              <a:rPr lang="ar-SA" sz="6000" dirty="0">
                <a:solidFill>
                  <a:srgbClr val="FF0000"/>
                </a:solidFill>
                <a:effectLst/>
                <a:ea typeface="Times New Roman" panose="02020603050405020304" pitchFamily="18" charset="0"/>
                <a:cs typeface="PT Bold Heading" panose="02010400000000000000" pitchFamily="2" charset="-78"/>
              </a:rPr>
              <a:t>:</a:t>
            </a:r>
            <a:endParaRPr lang="ar-IQ" sz="23900" dirty="0">
              <a:solidFill>
                <a:srgbClr val="0070C0"/>
              </a:solidFill>
              <a:cs typeface="PT Bold Heading" panose="02010400000000000000" pitchFamily="2" charset="-78"/>
            </a:endParaRPr>
          </a:p>
        </p:txBody>
      </p:sp>
      <p:graphicFrame>
        <p:nvGraphicFramePr>
          <p:cNvPr id="19" name="رسم تخطيطي 18">
            <a:extLst>
              <a:ext uri="{FF2B5EF4-FFF2-40B4-BE49-F238E27FC236}">
                <a16:creationId xmlns:a16="http://schemas.microsoft.com/office/drawing/2014/main" id="{62C80CF2-3D10-45D2-BF17-E20D58934297}"/>
              </a:ext>
            </a:extLst>
          </p:cNvPr>
          <p:cNvGraphicFramePr/>
          <p:nvPr>
            <p:extLst>
              <p:ext uri="{D42A27DB-BD31-4B8C-83A1-F6EECF244321}">
                <p14:modId xmlns:p14="http://schemas.microsoft.com/office/powerpoint/2010/main" val="3400305424"/>
              </p:ext>
            </p:extLst>
          </p:nvPr>
        </p:nvGraphicFramePr>
        <p:xfrm>
          <a:off x="0" y="1038005"/>
          <a:ext cx="18288000" cy="8859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644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1" y="-38100"/>
            <a:ext cx="18516600" cy="1569660"/>
          </a:xfrm>
          <a:prstGeom prst="rect">
            <a:avLst/>
          </a:prstGeom>
          <a:solidFill>
            <a:schemeClr val="accent3">
              <a:lumMod val="40000"/>
              <a:lumOff val="60000"/>
            </a:schemeClr>
          </a:solidFill>
        </p:spPr>
        <p:txBody>
          <a:bodyPr wrap="square">
            <a:spAutoFit/>
          </a:bodyPr>
          <a:lstStyle/>
          <a:p>
            <a:pPr algn="ctr"/>
            <a:r>
              <a:rPr lang="ar-IQ" sz="9600" b="1" i="1" dirty="0"/>
              <a:t>اقسام الفروق الفردية</a:t>
            </a:r>
            <a:endParaRPr lang="ar-IQ" sz="6000" dirty="0">
              <a:solidFill>
                <a:srgbClr val="FF0000"/>
              </a:solidFill>
            </a:endParaRPr>
          </a:p>
        </p:txBody>
      </p:sp>
      <p:sp>
        <p:nvSpPr>
          <p:cNvPr id="13" name="عنصر نائب للمحتوى 2">
            <a:extLst>
              <a:ext uri="{FF2B5EF4-FFF2-40B4-BE49-F238E27FC236}">
                <a16:creationId xmlns:a16="http://schemas.microsoft.com/office/drawing/2014/main" id="{35AC8026-40E3-4679-B1D4-5A9CA8E679C8}"/>
              </a:ext>
            </a:extLst>
          </p:cNvPr>
          <p:cNvSpPr txBox="1">
            <a:spLocks/>
          </p:cNvSpPr>
          <p:nvPr/>
        </p:nvSpPr>
        <p:spPr>
          <a:xfrm>
            <a:off x="0" y="1412776"/>
            <a:ext cx="18288000" cy="3502124"/>
          </a:xfrm>
          <a:prstGeom prst="rect">
            <a:avLst/>
          </a:prstGeom>
          <a:solidFill>
            <a:schemeClr val="accent2">
              <a:lumMod val="20000"/>
              <a:lumOff val="80000"/>
            </a:schemeClr>
          </a:solidFill>
        </p:spPr>
        <p:style>
          <a:lnRef idx="2">
            <a:schemeClr val="dk1"/>
          </a:lnRef>
          <a:fillRef idx="1002">
            <a:schemeClr val="lt2"/>
          </a:fillRef>
          <a:effectRef idx="0">
            <a:schemeClr val="dk1"/>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r" rtl="1">
              <a:lnSpc>
                <a:spcPct val="107000"/>
              </a:lnSpc>
              <a:spcAft>
                <a:spcPts val="800"/>
              </a:spcAft>
              <a:buNone/>
            </a:pPr>
            <a:r>
              <a:rPr lang="ar-IQ" sz="44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أولا : الفروق في ذات الفرد: - </a:t>
            </a:r>
            <a:r>
              <a:rPr lang="ar-IQ" sz="4400" dirty="0">
                <a:effectLst/>
                <a:latin typeface="Simplified Arabic" panose="02020603050405020304" pitchFamily="18" charset="-78"/>
                <a:ea typeface="Calibri" panose="020F0502020204030204" pitchFamily="34" charset="0"/>
                <a:cs typeface="Simplified Arabic" panose="02020603050405020304" pitchFamily="18" charset="-78"/>
              </a:rPr>
              <a:t>يختلف الأفراد فيما بينهم من حيث القدرات والسمات الشخصية كذلك تختلف قدرات الفرد الواحد وسماته الشخصية من حيث نقاط القوة والضعف في السمة الشخصية فقد يكون الفرد ذو ذكاء متميز لكنه يكون ضعيف الإرادة أو سيء الخلق وقد يكون متفوقا في الموسيقى وغيرها. وعلى هذا الأساس فالفرد في عمل ما لا يتحتم عليه أن يفشل في عمل آخر.</a:t>
            </a:r>
            <a:endParaRPr lang="en-US" sz="20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15" name="مربع نص 14">
            <a:extLst>
              <a:ext uri="{FF2B5EF4-FFF2-40B4-BE49-F238E27FC236}">
                <a16:creationId xmlns:a16="http://schemas.microsoft.com/office/drawing/2014/main" id="{D1E56717-F7DE-4A64-AFCE-CC4F7B44516E}"/>
              </a:ext>
            </a:extLst>
          </p:cNvPr>
          <p:cNvSpPr txBox="1"/>
          <p:nvPr/>
        </p:nvSpPr>
        <p:spPr>
          <a:xfrm>
            <a:off x="0" y="4860234"/>
            <a:ext cx="18288000" cy="2463367"/>
          </a:xfrm>
          <a:prstGeom prst="rect">
            <a:avLst/>
          </a:prstGeom>
          <a:solidFill>
            <a:schemeClr val="tx2">
              <a:lumMod val="20000"/>
              <a:lumOff val="80000"/>
            </a:schemeClr>
          </a:solidFill>
        </p:spPr>
        <p:txBody>
          <a:bodyPr wrap="square">
            <a:spAutoFit/>
          </a:bodyPr>
          <a:lstStyle/>
          <a:p>
            <a:pPr algn="r" rtl="1">
              <a:lnSpc>
                <a:spcPct val="107000"/>
              </a:lnSpc>
              <a:spcAft>
                <a:spcPts val="800"/>
              </a:spcAft>
            </a:pPr>
            <a:r>
              <a:rPr lang="ar-IQ" sz="4800" dirty="0">
                <a:solidFill>
                  <a:srgbClr val="FF0000"/>
                </a:solidFill>
                <a:effectLst/>
                <a:latin typeface="Simplified Arabic" panose="02020603050405020304" pitchFamily="18" charset="-78"/>
                <a:ea typeface="Calibri" panose="020F0502020204030204" pitchFamily="34" charset="0"/>
                <a:cs typeface="PT Bold Heading" panose="02010400000000000000" pitchFamily="2" charset="-78"/>
              </a:rPr>
              <a:t>الفروق بين الافراد: - </a:t>
            </a:r>
            <a:r>
              <a:rPr lang="ar-IQ" sz="4800" dirty="0">
                <a:effectLst/>
                <a:latin typeface="Simplified Arabic" panose="02020603050405020304" pitchFamily="18" charset="-78"/>
                <a:ea typeface="Calibri" panose="020F0502020204030204" pitchFamily="34" charset="0"/>
                <a:cs typeface="Simplified Arabic" panose="02020603050405020304" pitchFamily="18" charset="-78"/>
              </a:rPr>
              <a:t>يختلف الفرد عن الآخر بغض النظر عن الجنس والعمر وهذا يعني وجود فروق جسمية (كالطول، القصر، السمنة، النحافة) وعقلية (الذكاء، الموهبة، الإبداع) وكذلك فروق بين فرد وآخر من حيث العمر.</a:t>
            </a:r>
            <a:endParaRPr lang="en-US" sz="36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pic>
        <p:nvPicPr>
          <p:cNvPr id="11" name="صورة 10">
            <a:extLst>
              <a:ext uri="{FF2B5EF4-FFF2-40B4-BE49-F238E27FC236}">
                <a16:creationId xmlns:a16="http://schemas.microsoft.com/office/drawing/2014/main" id="{58EC8BF4-87DF-4D75-82E3-1DA825735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688" y="7303310"/>
            <a:ext cx="3808713" cy="2600325"/>
          </a:xfrm>
          <a:prstGeom prst="rect">
            <a:avLst/>
          </a:prstGeom>
        </p:spPr>
      </p:pic>
      <p:pic>
        <p:nvPicPr>
          <p:cNvPr id="19" name="صورة 18">
            <a:extLst>
              <a:ext uri="{FF2B5EF4-FFF2-40B4-BE49-F238E27FC236}">
                <a16:creationId xmlns:a16="http://schemas.microsoft.com/office/drawing/2014/main" id="{3C5305AD-E605-476A-9DB8-AE9F28D22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25" y="7337458"/>
            <a:ext cx="4047504" cy="2639548"/>
          </a:xfrm>
          <a:prstGeom prst="rect">
            <a:avLst/>
          </a:prstGeom>
        </p:spPr>
      </p:pic>
      <p:pic>
        <p:nvPicPr>
          <p:cNvPr id="21" name="صورة 20">
            <a:extLst>
              <a:ext uri="{FF2B5EF4-FFF2-40B4-BE49-F238E27FC236}">
                <a16:creationId xmlns:a16="http://schemas.microsoft.com/office/drawing/2014/main" id="{56CC76A4-3EC4-4FA5-BADF-06E8C05D2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988" y="7357749"/>
            <a:ext cx="4162424" cy="2586351"/>
          </a:xfrm>
          <a:prstGeom prst="rect">
            <a:avLst/>
          </a:prstGeom>
        </p:spPr>
      </p:pic>
      <p:pic>
        <p:nvPicPr>
          <p:cNvPr id="23" name="صورة 22">
            <a:extLst>
              <a:ext uri="{FF2B5EF4-FFF2-40B4-BE49-F238E27FC236}">
                <a16:creationId xmlns:a16="http://schemas.microsoft.com/office/drawing/2014/main" id="{5FA82C00-4E77-4309-9399-14EA1B3448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3401" y="7305420"/>
            <a:ext cx="3055738" cy="2638680"/>
          </a:xfrm>
          <a:prstGeom prst="rect">
            <a:avLst/>
          </a:prstGeom>
        </p:spPr>
      </p:pic>
      <p:pic>
        <p:nvPicPr>
          <p:cNvPr id="25" name="صورة 24">
            <a:extLst>
              <a:ext uri="{FF2B5EF4-FFF2-40B4-BE49-F238E27FC236}">
                <a16:creationId xmlns:a16="http://schemas.microsoft.com/office/drawing/2014/main" id="{47760403-B80F-4E74-8D48-FCF6A001B8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19138" y="7267319"/>
            <a:ext cx="3241153" cy="2667000"/>
          </a:xfrm>
          <a:prstGeom prst="rect">
            <a:avLst/>
          </a:prstGeom>
        </p:spPr>
      </p:pic>
    </p:spTree>
    <p:extLst>
      <p:ext uri="{BB962C8B-B14F-4D97-AF65-F5344CB8AC3E}">
        <p14:creationId xmlns:p14="http://schemas.microsoft.com/office/powerpoint/2010/main" val="82629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1" y="-38100"/>
            <a:ext cx="18516600" cy="9790116"/>
          </a:xfrm>
          <a:prstGeom prst="rect">
            <a:avLst/>
          </a:prstGeom>
          <a:solidFill>
            <a:schemeClr val="accent3">
              <a:lumMod val="40000"/>
              <a:lumOff val="60000"/>
            </a:schemeClr>
          </a:solidFill>
        </p:spPr>
        <p:txBody>
          <a:bodyPr wrap="square">
            <a:spAutoFit/>
          </a:bodyPr>
          <a:lstStyle/>
          <a:p>
            <a:pPr algn="ctr" rtl="1">
              <a:lnSpc>
                <a:spcPct val="107000"/>
              </a:lnSpc>
              <a:spcAft>
                <a:spcPts val="800"/>
              </a:spcAft>
            </a:pPr>
            <a:r>
              <a:rPr lang="ar-IQ" sz="5400" dirty="0">
                <a:effectLst/>
                <a:latin typeface="Calibri" panose="020F0502020204030204" pitchFamily="34" charset="0"/>
                <a:ea typeface="Calibri" panose="020F0502020204030204" pitchFamily="34" charset="0"/>
                <a:cs typeface="PT Bold Heading" panose="02010400000000000000" pitchFamily="2" charset="-78"/>
              </a:rPr>
              <a:t>ثالثا :الفروق الجنسية: - توجد فروق فردية بين الذكور والإناث في تركيب الجسم ونمطه والأعضاء وهذه الفروق تتضح من خلال ما يأتي: -</a:t>
            </a:r>
            <a:endParaRPr lang="en-US" sz="54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r>
              <a:rPr lang="ar-IQ" sz="5400" dirty="0">
                <a:effectLst/>
                <a:latin typeface="Calibri" panose="020F0502020204030204" pitchFamily="34" charset="0"/>
                <a:ea typeface="Calibri" panose="020F0502020204030204" pitchFamily="34" charset="0"/>
                <a:cs typeface="PT Bold Heading" panose="02010400000000000000" pitchFamily="2" charset="-78"/>
              </a:rPr>
              <a:t>أ – الفروق في القياسات الجسمية.</a:t>
            </a:r>
            <a:endParaRPr lang="en-US" sz="54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r>
              <a:rPr lang="ar-IQ" sz="5400" dirty="0">
                <a:effectLst/>
                <a:latin typeface="Calibri" panose="020F0502020204030204" pitchFamily="34" charset="0"/>
                <a:ea typeface="Calibri" panose="020F0502020204030204" pitchFamily="34" charset="0"/>
                <a:cs typeface="PT Bold Heading" panose="02010400000000000000" pitchFamily="2" charset="-78"/>
              </a:rPr>
              <a:t>ب – الفروق في الأجهزة الوظيفية.</a:t>
            </a:r>
            <a:endParaRPr lang="en-US" sz="54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r>
              <a:rPr lang="ar-IQ" sz="5400" dirty="0">
                <a:effectLst/>
                <a:latin typeface="Calibri" panose="020F0502020204030204" pitchFamily="34" charset="0"/>
                <a:ea typeface="Calibri" panose="020F0502020204030204" pitchFamily="34" charset="0"/>
                <a:cs typeface="PT Bold Heading" panose="02010400000000000000" pitchFamily="2" charset="-78"/>
              </a:rPr>
              <a:t>ج – الفروق في السمات النفسية.</a:t>
            </a:r>
            <a:endParaRPr lang="en-US" sz="54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r>
              <a:rPr lang="ar-IQ" sz="5400" dirty="0">
                <a:effectLst/>
                <a:latin typeface="Calibri" panose="020F0502020204030204" pitchFamily="34" charset="0"/>
                <a:ea typeface="Calibri" panose="020F0502020204030204" pitchFamily="34" charset="0"/>
                <a:cs typeface="PT Bold Heading" panose="02010400000000000000" pitchFamily="2" charset="-78"/>
              </a:rPr>
              <a:t>د – الفروق في النضج والنمو.</a:t>
            </a:r>
            <a:endParaRPr lang="en-US" sz="54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r>
              <a:rPr lang="ar-IQ" sz="5400" dirty="0">
                <a:effectLst/>
                <a:latin typeface="Calibri" panose="020F0502020204030204" pitchFamily="34" charset="0"/>
                <a:ea typeface="Calibri" panose="020F0502020204030204" pitchFamily="34" charset="0"/>
                <a:cs typeface="PT Bold Heading" panose="02010400000000000000" pitchFamily="2" charset="-78"/>
              </a:rPr>
              <a:t>ه – الفروق في إفراز الهرمونات.</a:t>
            </a:r>
          </a:p>
          <a:p>
            <a:pPr algn="ctr" rtl="1">
              <a:lnSpc>
                <a:spcPct val="107000"/>
              </a:lnSpc>
              <a:spcAft>
                <a:spcPts val="800"/>
              </a:spcAft>
            </a:pPr>
            <a:endParaRPr lang="ar-IQ" sz="5400" dirty="0">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endParaRPr lang="ar-IQ" sz="5400" dirty="0">
              <a:effectLst/>
              <a:latin typeface="Calibri" panose="020F0502020204030204" pitchFamily="34" charset="0"/>
              <a:ea typeface="Calibri" panose="020F0502020204030204" pitchFamily="34" charset="0"/>
              <a:cs typeface="PT Bold Heading" panose="02010400000000000000" pitchFamily="2" charset="-78"/>
            </a:endParaRPr>
          </a:p>
          <a:p>
            <a:pPr algn="ctr" rtl="1">
              <a:lnSpc>
                <a:spcPct val="107000"/>
              </a:lnSpc>
              <a:spcAft>
                <a:spcPts val="800"/>
              </a:spcAft>
            </a:pPr>
            <a:endParaRPr lang="ar-IQ" sz="5400" dirty="0">
              <a:latin typeface="Calibri" panose="020F0502020204030204" pitchFamily="34" charset="0"/>
              <a:ea typeface="Calibri" panose="020F0502020204030204" pitchFamily="34" charset="0"/>
              <a:cs typeface="PT Bold Heading" panose="02010400000000000000" pitchFamily="2" charset="-78"/>
            </a:endParaRPr>
          </a:p>
        </p:txBody>
      </p:sp>
      <p:pic>
        <p:nvPicPr>
          <p:cNvPr id="10" name="صورة 9">
            <a:extLst>
              <a:ext uri="{FF2B5EF4-FFF2-40B4-BE49-F238E27FC236}">
                <a16:creationId xmlns:a16="http://schemas.microsoft.com/office/drawing/2014/main" id="{6F0A0D42-56FC-434B-B836-4806201C2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57392" y="6591299"/>
            <a:ext cx="2659209" cy="3371849"/>
          </a:xfrm>
          <a:prstGeom prst="rect">
            <a:avLst/>
          </a:prstGeom>
        </p:spPr>
      </p:pic>
      <p:pic>
        <p:nvPicPr>
          <p:cNvPr id="12" name="صورة 11">
            <a:extLst>
              <a:ext uri="{FF2B5EF4-FFF2-40B4-BE49-F238E27FC236}">
                <a16:creationId xmlns:a16="http://schemas.microsoft.com/office/drawing/2014/main" id="{190E85EF-DDC7-4501-AEAD-BFAAC440F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3999" y="6622778"/>
            <a:ext cx="2857500" cy="3340372"/>
          </a:xfrm>
          <a:prstGeom prst="rect">
            <a:avLst/>
          </a:prstGeom>
        </p:spPr>
      </p:pic>
      <p:pic>
        <p:nvPicPr>
          <p:cNvPr id="17" name="صورة 16">
            <a:extLst>
              <a:ext uri="{FF2B5EF4-FFF2-40B4-BE49-F238E27FC236}">
                <a16:creationId xmlns:a16="http://schemas.microsoft.com/office/drawing/2014/main" id="{392BFE6C-FDA8-431F-862A-E641782E3B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2936" y="6591300"/>
            <a:ext cx="3661063" cy="3371850"/>
          </a:xfrm>
          <a:prstGeom prst="rect">
            <a:avLst/>
          </a:prstGeom>
        </p:spPr>
      </p:pic>
      <p:pic>
        <p:nvPicPr>
          <p:cNvPr id="20" name="صورة 19">
            <a:extLst>
              <a:ext uri="{FF2B5EF4-FFF2-40B4-BE49-F238E27FC236}">
                <a16:creationId xmlns:a16="http://schemas.microsoft.com/office/drawing/2014/main" id="{7810912A-A7C4-47F9-ABBC-5E61D3738E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9645" y="6591300"/>
            <a:ext cx="4163291" cy="3371850"/>
          </a:xfrm>
          <a:prstGeom prst="rect">
            <a:avLst/>
          </a:prstGeom>
        </p:spPr>
      </p:pic>
      <p:pic>
        <p:nvPicPr>
          <p:cNvPr id="22" name="صورة 21">
            <a:extLst>
              <a:ext uri="{FF2B5EF4-FFF2-40B4-BE49-F238E27FC236}">
                <a16:creationId xmlns:a16="http://schemas.microsoft.com/office/drawing/2014/main" id="{ECD959A3-A5F8-404D-8974-05A78ACE94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591301"/>
            <a:ext cx="5105400" cy="3263354"/>
          </a:xfrm>
          <a:prstGeom prst="rect">
            <a:avLst/>
          </a:prstGeom>
        </p:spPr>
      </p:pic>
    </p:spTree>
    <p:extLst>
      <p:ext uri="{BB962C8B-B14F-4D97-AF65-F5344CB8AC3E}">
        <p14:creationId xmlns:p14="http://schemas.microsoft.com/office/powerpoint/2010/main" val="75294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1" y="-38100"/>
            <a:ext cx="18516600" cy="1569660"/>
          </a:xfrm>
          <a:prstGeom prst="rect">
            <a:avLst/>
          </a:prstGeom>
          <a:solidFill>
            <a:schemeClr val="accent3">
              <a:lumMod val="40000"/>
              <a:lumOff val="60000"/>
            </a:schemeClr>
          </a:solidFill>
        </p:spPr>
        <p:txBody>
          <a:bodyPr wrap="square">
            <a:spAutoFit/>
          </a:bodyPr>
          <a:lstStyle/>
          <a:p>
            <a:pPr algn="ctr"/>
            <a:r>
              <a:rPr lang="ar-IQ" sz="9600" b="1" i="1" dirty="0"/>
              <a:t>أساليب الكشف عن الفروق الفردية</a:t>
            </a:r>
            <a:endParaRPr lang="ar-IQ" sz="6000" dirty="0">
              <a:solidFill>
                <a:srgbClr val="FF0000"/>
              </a:solidFill>
            </a:endParaRPr>
          </a:p>
        </p:txBody>
      </p:sp>
      <p:sp>
        <p:nvSpPr>
          <p:cNvPr id="15" name="مربع نص 14">
            <a:extLst>
              <a:ext uri="{FF2B5EF4-FFF2-40B4-BE49-F238E27FC236}">
                <a16:creationId xmlns:a16="http://schemas.microsoft.com/office/drawing/2014/main" id="{4BA56283-571A-4E46-A393-B3DD4754B3C2}"/>
              </a:ext>
            </a:extLst>
          </p:cNvPr>
          <p:cNvSpPr txBox="1"/>
          <p:nvPr/>
        </p:nvSpPr>
        <p:spPr>
          <a:xfrm>
            <a:off x="0" y="1562100"/>
            <a:ext cx="18288000" cy="8294387"/>
          </a:xfrm>
          <a:prstGeom prst="rect">
            <a:avLst/>
          </a:prstGeom>
          <a:noFill/>
        </p:spPr>
        <p:txBody>
          <a:bodyPr wrap="square">
            <a:spAutoFit/>
          </a:bodyPr>
          <a:lstStyle/>
          <a:p>
            <a:pPr algn="ctr" rtl="1">
              <a:lnSpc>
                <a:spcPct val="107000"/>
              </a:lnSpc>
              <a:spcAft>
                <a:spcPts val="800"/>
              </a:spcAft>
            </a:pPr>
            <a:r>
              <a:rPr lang="ar-IQ"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الأسلوب التفاضلي.: - </a:t>
            </a:r>
            <a:r>
              <a:rPr lang="ar-IQ" sz="5400" dirty="0">
                <a:effectLst/>
                <a:latin typeface="Calibri" panose="020F0502020204030204" pitchFamily="34" charset="0"/>
                <a:ea typeface="Calibri" panose="020F0502020204030204" pitchFamily="34" charset="0"/>
                <a:cs typeface="Times New Roman" panose="02020603050405020304" pitchFamily="18" charset="0"/>
              </a:rPr>
              <a:t>يتم الكشف عن الفروق الفردية بهذا الأسلوب عن طريق الملاحظة وإن هذا الأسلوب كان متبعا في السابق حيث كان المدربون يعتمدون في اختيارهم للاعبين على الشكل الظاهري دون التجريبي ولهذا يكون هذا الأسلوب هو الأمثل في اختيار اللاعبين.</a:t>
            </a:r>
            <a:endParaRPr lang="en-US" sz="5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IQ" sz="5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الأسلوب التجريبي: </a:t>
            </a:r>
            <a:r>
              <a:rPr lang="ar-IQ" sz="5400" dirty="0">
                <a:effectLst/>
                <a:latin typeface="Calibri" panose="020F0502020204030204" pitchFamily="34" charset="0"/>
                <a:ea typeface="Calibri" panose="020F0502020204030204" pitchFamily="34" charset="0"/>
                <a:cs typeface="Times New Roman" panose="02020603050405020304" pitchFamily="18" charset="0"/>
              </a:rPr>
              <a:t>- يتم الكشف عن الفروق الفردية بين اللاعبين من خلال استخدام التجريب (التجربة) حيث يهدف هذا الأسلوب إلى إدراك ومعرفة تأثير متغيرات مستقلة معينة على متغيرات تابعة غير مستقلة للكشف عن الفروق الفردية.</a:t>
            </a:r>
            <a:endParaRPr lang="en-US" sz="5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ar-IQ" sz="9600" b="1" u="none" strike="noStrike" kern="1200" cap="none" spc="0" normalizeH="0" baseline="0" noProof="0" dirty="0">
              <a:ln>
                <a:noFill/>
              </a:ln>
              <a:solidFill>
                <a:srgbClr val="FF0000"/>
              </a:solidFill>
              <a:effectLst/>
              <a:uLnTx/>
              <a:uFillTx/>
              <a:latin typeface="Calibri"/>
              <a:ea typeface="+mj-ea"/>
              <a:cs typeface="Times New Roman" panose="02020603050405020304" pitchFamily="18" charset="0"/>
            </a:endParaRPr>
          </a:p>
        </p:txBody>
      </p:sp>
      <p:pic>
        <p:nvPicPr>
          <p:cNvPr id="16" name="صورة 15">
            <a:extLst>
              <a:ext uri="{FF2B5EF4-FFF2-40B4-BE49-F238E27FC236}">
                <a16:creationId xmlns:a16="http://schemas.microsoft.com/office/drawing/2014/main" id="{225DF570-7E77-4D64-B880-1B9B78230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4" y="7810501"/>
            <a:ext cx="3276600" cy="2152649"/>
          </a:xfrm>
          <a:prstGeom prst="rect">
            <a:avLst/>
          </a:prstGeom>
        </p:spPr>
      </p:pic>
      <p:pic>
        <p:nvPicPr>
          <p:cNvPr id="17" name="صورة 16">
            <a:extLst>
              <a:ext uri="{FF2B5EF4-FFF2-40B4-BE49-F238E27FC236}">
                <a16:creationId xmlns:a16="http://schemas.microsoft.com/office/drawing/2014/main" id="{AFDFCC28-6FA6-42A2-8A32-62C37C22C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8431" y="7705214"/>
            <a:ext cx="3415169" cy="2228850"/>
          </a:xfrm>
          <a:prstGeom prst="rect">
            <a:avLst/>
          </a:prstGeom>
        </p:spPr>
      </p:pic>
      <p:pic>
        <p:nvPicPr>
          <p:cNvPr id="22" name="صورة 21">
            <a:extLst>
              <a:ext uri="{FF2B5EF4-FFF2-40B4-BE49-F238E27FC236}">
                <a16:creationId xmlns:a16="http://schemas.microsoft.com/office/drawing/2014/main" id="{3B0F3201-A722-4C91-9D89-107E34F73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0489" y="7680969"/>
            <a:ext cx="2699111" cy="2228850"/>
          </a:xfrm>
          <a:prstGeom prst="rect">
            <a:avLst/>
          </a:prstGeom>
        </p:spPr>
      </p:pic>
      <p:pic>
        <p:nvPicPr>
          <p:cNvPr id="23" name="صورة 22">
            <a:extLst>
              <a:ext uri="{FF2B5EF4-FFF2-40B4-BE49-F238E27FC236}">
                <a16:creationId xmlns:a16="http://schemas.microsoft.com/office/drawing/2014/main" id="{EA842E58-C602-4090-90E3-885BFB28EF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898" y="7680968"/>
            <a:ext cx="2510792" cy="2299499"/>
          </a:xfrm>
          <a:prstGeom prst="rect">
            <a:avLst/>
          </a:prstGeom>
        </p:spPr>
      </p:pic>
    </p:spTree>
    <p:extLst>
      <p:ext uri="{BB962C8B-B14F-4D97-AF65-F5344CB8AC3E}">
        <p14:creationId xmlns:p14="http://schemas.microsoft.com/office/powerpoint/2010/main" val="372309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7" name="مربع نص 16">
            <a:extLst>
              <a:ext uri="{FF2B5EF4-FFF2-40B4-BE49-F238E27FC236}">
                <a16:creationId xmlns:a16="http://schemas.microsoft.com/office/drawing/2014/main" id="{DE598D07-BB92-4F26-965B-3B223EE51EB7}"/>
              </a:ext>
            </a:extLst>
          </p:cNvPr>
          <p:cNvSpPr txBox="1"/>
          <p:nvPr/>
        </p:nvSpPr>
        <p:spPr>
          <a:xfrm>
            <a:off x="20782" y="-38100"/>
            <a:ext cx="18267217" cy="1015663"/>
          </a:xfrm>
          <a:prstGeom prst="rect">
            <a:avLst/>
          </a:prstGeom>
          <a:solidFill>
            <a:srgbClr val="FFC000"/>
          </a:solidFill>
        </p:spPr>
        <p:txBody>
          <a:bodyPr wrap="square">
            <a:spAutoFit/>
          </a:bodyPr>
          <a:lstStyle/>
          <a:p>
            <a:pPr lvl="0" algn="ctr" rtl="1"/>
            <a:r>
              <a:rPr lang="ar-IQ" sz="6000" b="1" dirty="0">
                <a:cs typeface="PT Bold Heading" panose="02010400000000000000" pitchFamily="2" charset="-78"/>
              </a:rPr>
              <a:t>العوامل المؤثرة على الفروق الفردية</a:t>
            </a:r>
            <a:r>
              <a:rPr lang="ar-IQ" sz="6000" dirty="0">
                <a:cs typeface="PT Bold Heading" panose="02010400000000000000" pitchFamily="2" charset="-78"/>
              </a:rPr>
              <a:t>.</a:t>
            </a:r>
          </a:p>
        </p:txBody>
      </p:sp>
      <p:sp>
        <p:nvSpPr>
          <p:cNvPr id="15" name="مربع نص 14">
            <a:extLst>
              <a:ext uri="{FF2B5EF4-FFF2-40B4-BE49-F238E27FC236}">
                <a16:creationId xmlns:a16="http://schemas.microsoft.com/office/drawing/2014/main" id="{4818523D-C92F-4FDD-9A84-DBF1899457CA}"/>
              </a:ext>
            </a:extLst>
          </p:cNvPr>
          <p:cNvSpPr txBox="1"/>
          <p:nvPr/>
        </p:nvSpPr>
        <p:spPr>
          <a:xfrm>
            <a:off x="9727688" y="1028700"/>
            <a:ext cx="8560312" cy="8777531"/>
          </a:xfrm>
          <a:prstGeom prst="rect">
            <a:avLst/>
          </a:prstGeom>
          <a:solidFill>
            <a:srgbClr val="FFFF00"/>
          </a:solidFill>
        </p:spPr>
        <p:txBody>
          <a:bodyPr wrap="square">
            <a:spAutoFit/>
          </a:bodyPr>
          <a:lstStyle/>
          <a:p>
            <a:pPr algn="r" rtl="1">
              <a:lnSpc>
                <a:spcPct val="107000"/>
              </a:lnSpc>
              <a:spcAft>
                <a:spcPts val="800"/>
              </a:spcAft>
            </a:pPr>
            <a:r>
              <a:rPr lang="ar-IQ" sz="4800" b="1"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الوراثة: - </a:t>
            </a:r>
            <a:r>
              <a:rPr lang="ar-IQ" sz="4800" dirty="0">
                <a:effectLst/>
                <a:latin typeface="Calibri" panose="020F0502020204030204" pitchFamily="34" charset="0"/>
                <a:ea typeface="Calibri" panose="020F0502020204030204" pitchFamily="34" charset="0"/>
                <a:cs typeface="Times New Roman" panose="02020603050405020304" pitchFamily="18" charset="0"/>
              </a:rPr>
              <a:t>ومن أهم عوامل الوراثة هي: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النمط الجسمي.</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النضج.</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نسبة الهرمونات الذكرية والأنثوية.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أعمار الوالدين.</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العوامل البيئية: </a:t>
            </a:r>
            <a:r>
              <a:rPr lang="ar-IQ" sz="4800" dirty="0">
                <a:effectLst/>
                <a:latin typeface="Calibri" panose="020F0502020204030204" pitchFamily="34" charset="0"/>
                <a:ea typeface="Calibri" panose="020F0502020204030204" pitchFamily="34" charset="0"/>
                <a:cs typeface="Times New Roman" panose="02020603050405020304" pitchFamily="18" charset="0"/>
              </a:rPr>
              <a:t>- ومن أهم العوامل البيئية هي: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الجغرافية.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الاجتماعية.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800" dirty="0">
                <a:effectLst/>
                <a:latin typeface="Calibri" panose="020F0502020204030204" pitchFamily="34" charset="0"/>
                <a:ea typeface="Calibri" panose="020F0502020204030204" pitchFamily="34" charset="0"/>
                <a:cs typeface="Times New Roman" panose="02020603050405020304" pitchFamily="18" charset="0"/>
              </a:rPr>
              <a:t>الثقافية.</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2" name="مربع نص 21">
            <a:extLst>
              <a:ext uri="{FF2B5EF4-FFF2-40B4-BE49-F238E27FC236}">
                <a16:creationId xmlns:a16="http://schemas.microsoft.com/office/drawing/2014/main" id="{F0DE3773-AB6F-41DA-ACB5-796ED3135344}"/>
              </a:ext>
            </a:extLst>
          </p:cNvPr>
          <p:cNvSpPr txBox="1"/>
          <p:nvPr/>
        </p:nvSpPr>
        <p:spPr>
          <a:xfrm>
            <a:off x="20782" y="1028700"/>
            <a:ext cx="9047018" cy="8926867"/>
          </a:xfrm>
          <a:prstGeom prst="rect">
            <a:avLst/>
          </a:prstGeom>
          <a:solidFill>
            <a:schemeClr val="accent2">
              <a:lumMod val="40000"/>
              <a:lumOff val="60000"/>
            </a:schemeClr>
          </a:solidFill>
        </p:spPr>
        <p:txBody>
          <a:bodyPr wrap="square">
            <a:spAutoFit/>
          </a:bodyPr>
          <a:lstStyle/>
          <a:p>
            <a:pPr algn="r" rtl="1">
              <a:lnSpc>
                <a:spcPct val="107000"/>
              </a:lnSpc>
              <a:spcAft>
                <a:spcPts val="800"/>
              </a:spcAft>
            </a:pPr>
            <a:r>
              <a:rPr lang="ar-IQ" sz="40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التعليم والتدريب: </a:t>
            </a:r>
            <a:r>
              <a:rPr lang="ar-IQ" sz="4000" dirty="0">
                <a:effectLst/>
                <a:latin typeface="Calibri" panose="020F0502020204030204" pitchFamily="34" charset="0"/>
                <a:ea typeface="Calibri" panose="020F0502020204030204" pitchFamily="34" charset="0"/>
                <a:cs typeface="Times New Roman" panose="02020603050405020304" pitchFamily="18" charset="0"/>
              </a:rPr>
              <a:t>- ومن أهم عوامله هي: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الإعداد العقلي.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الإعداد البدني.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الإعداد المهاري.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النضج والاستعداد.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العمر الزمني.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العمر التدريبي.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solidFill>
                  <a:srgbClr val="FF0000"/>
                </a:solidFill>
                <a:effectLst/>
                <a:latin typeface="Calibri" panose="020F0502020204030204" pitchFamily="34" charset="0"/>
                <a:ea typeface="Calibri" panose="020F0502020204030204" pitchFamily="34" charset="0"/>
                <a:cs typeface="PT Bold Heading" panose="02010400000000000000" pitchFamily="2" charset="-78"/>
              </a:rPr>
              <a:t>العوامل الغذائية: </a:t>
            </a:r>
            <a:r>
              <a:rPr lang="ar-IQ" sz="4000" dirty="0">
                <a:effectLst/>
                <a:latin typeface="Calibri" panose="020F0502020204030204" pitchFamily="34" charset="0"/>
                <a:ea typeface="Calibri" panose="020F0502020204030204" pitchFamily="34" charset="0"/>
                <a:cs typeface="Times New Roman" panose="02020603050405020304" pitchFamily="18" charset="0"/>
              </a:rPr>
              <a:t>- وتشمل جميع المكونات الغذائية وهي: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ا- الكربوهيدرات. د – البروتينات.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ب- النشويات. هـ – الأملاح والمياه.</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4000" dirty="0">
                <a:effectLst/>
                <a:latin typeface="Calibri" panose="020F0502020204030204" pitchFamily="34" charset="0"/>
                <a:ea typeface="Calibri" panose="020F0502020204030204" pitchFamily="34" charset="0"/>
                <a:cs typeface="Times New Roman" panose="02020603050405020304" pitchFamily="18" charset="0"/>
              </a:rPr>
              <a:t>ج – الدهون و - الفيتامينات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296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7" name="TextBox 27"/>
          <p:cNvSpPr txBox="1"/>
          <p:nvPr/>
        </p:nvSpPr>
        <p:spPr>
          <a:xfrm>
            <a:off x="1028700" y="3654741"/>
            <a:ext cx="8618543" cy="1832015"/>
          </a:xfrm>
          <a:prstGeom prst="rect">
            <a:avLst/>
          </a:prstGeom>
        </p:spPr>
        <p:txBody>
          <a:bodyPr lIns="0" tIns="0" rIns="0" bIns="0" rtlCol="0" anchor="t">
            <a:spAutoFit/>
          </a:bodyPr>
          <a:lstStyle/>
          <a:p>
            <a:pPr algn="l">
              <a:lnSpc>
                <a:spcPts val="13305"/>
              </a:lnSpc>
            </a:pPr>
            <a:r>
              <a:rPr lang="en-US" sz="11671">
                <a:solidFill>
                  <a:srgbClr val="000000"/>
                </a:solidFill>
                <a:latin typeface="Poppins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5798">
            <a:off x="4899020" y="11022230"/>
            <a:ext cx="13531543" cy="3065584"/>
            <a:chOff x="0" y="0"/>
            <a:chExt cx="3083192" cy="698500"/>
          </a:xfrm>
        </p:grpSpPr>
        <p:sp>
          <p:nvSpPr>
            <p:cNvPr id="3" name="Freeform 3"/>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4" name="TextBox 4"/>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812304" flipV="1">
            <a:off x="5458552" y="953934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grpSp>
        <p:nvGrpSpPr>
          <p:cNvPr id="6" name="Group 6"/>
          <p:cNvGrpSpPr/>
          <p:nvPr/>
        </p:nvGrpSpPr>
        <p:grpSpPr>
          <a:xfrm rot="-8995798">
            <a:off x="-355651" y="9121343"/>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8130">
            <a:off x="-5149813" y="-1738765"/>
            <a:ext cx="12822069" cy="690611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8998130">
            <a:off x="-5506703" y="-114237"/>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28049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478181"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439179" y="2095989"/>
            <a:ext cx="5415979" cy="6253862"/>
            <a:chOff x="-43922" y="-69266"/>
            <a:chExt cx="31287467" cy="36127816"/>
          </a:xfrm>
        </p:grpSpPr>
        <p:sp>
          <p:nvSpPr>
            <p:cNvPr id="20" name="Freeform 20"/>
            <p:cNvSpPr/>
            <p:nvPr/>
          </p:nvSpPr>
          <p:spPr>
            <a:xfrm>
              <a:off x="-43922" y="-69266"/>
              <a:ext cx="31287467" cy="36127816"/>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735" r="-7735"/>
              </a:stretch>
            </a:blipFill>
          </p:spPr>
        </p:sp>
      </p:grpSp>
      <p:sp>
        <p:nvSpPr>
          <p:cNvPr id="21" name="Freeform 21"/>
          <p:cNvSpPr/>
          <p:nvPr/>
        </p:nvSpPr>
        <p:spPr>
          <a:xfrm rot="1792715">
            <a:off x="-615248" y="838449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92182">
            <a:off x="3792011" y="8530453"/>
            <a:ext cx="4644064" cy="220593"/>
          </a:xfrm>
          <a:custGeom>
            <a:avLst/>
            <a:gdLst/>
            <a:ahLst/>
            <a:cxnLst/>
            <a:rect l="l" t="t" r="r" b="b"/>
            <a:pathLst>
              <a:path w="4644064" h="220593">
                <a:moveTo>
                  <a:pt x="0" y="0"/>
                </a:moveTo>
                <a:lnTo>
                  <a:pt x="4644064" y="0"/>
                </a:lnTo>
                <a:lnTo>
                  <a:pt x="4644064" y="220593"/>
                </a:lnTo>
                <a:lnTo>
                  <a:pt x="0" y="220593"/>
                </a:lnTo>
                <a:lnTo>
                  <a:pt x="0" y="0"/>
                </a:lnTo>
                <a:close/>
              </a:path>
            </a:pathLst>
          </a:custGeom>
          <a:blipFill>
            <a:blip r:embed="rId2">
              <a:alphaModFix amt="80000"/>
            </a:blip>
            <a:stretch>
              <a:fillRect/>
            </a:stretch>
          </a:blipFill>
        </p:spPr>
      </p:sp>
      <p:sp>
        <p:nvSpPr>
          <p:cNvPr id="37" name="مستطيل 36"/>
          <p:cNvSpPr/>
          <p:nvPr/>
        </p:nvSpPr>
        <p:spPr>
          <a:xfrm>
            <a:off x="11362762" y="1409700"/>
            <a:ext cx="5799583" cy="88807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300" b="1" dirty="0">
                <a:solidFill>
                  <a:schemeClr val="bg1"/>
                </a:solidFill>
              </a:rPr>
              <a:t>الفئة المستهدفة </a:t>
            </a:r>
          </a:p>
        </p:txBody>
      </p:sp>
      <p:sp>
        <p:nvSpPr>
          <p:cNvPr id="49" name="مربع نص 48">
            <a:extLst>
              <a:ext uri="{FF2B5EF4-FFF2-40B4-BE49-F238E27FC236}">
                <a16:creationId xmlns:a16="http://schemas.microsoft.com/office/drawing/2014/main" id="{9E2CD3CC-8931-4A7A-B645-103D7B2FF7DF}"/>
              </a:ext>
            </a:extLst>
          </p:cNvPr>
          <p:cNvSpPr txBox="1"/>
          <p:nvPr/>
        </p:nvSpPr>
        <p:spPr>
          <a:xfrm>
            <a:off x="7704527" y="3195781"/>
            <a:ext cx="105834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3600" b="1" dirty="0"/>
              <a:t>طلاب المرحلة الثالثة – كلية التربية البدنية وعلوم الرياضة – جامعة البصرة</a:t>
            </a:r>
            <a:endParaRPr lang="en-US" sz="3600" b="1" dirty="0"/>
          </a:p>
        </p:txBody>
      </p:sp>
      <p:grpSp>
        <p:nvGrpSpPr>
          <p:cNvPr id="50" name="مجموعة 49">
            <a:extLst>
              <a:ext uri="{FF2B5EF4-FFF2-40B4-BE49-F238E27FC236}">
                <a16:creationId xmlns:a16="http://schemas.microsoft.com/office/drawing/2014/main" id="{112A6465-1F79-4D19-8EFD-80193AB9509C}"/>
              </a:ext>
            </a:extLst>
          </p:cNvPr>
          <p:cNvGrpSpPr/>
          <p:nvPr/>
        </p:nvGrpSpPr>
        <p:grpSpPr>
          <a:xfrm>
            <a:off x="8709580" y="4834392"/>
            <a:ext cx="9144294" cy="1121817"/>
            <a:chOff x="1208110" y="1537364"/>
            <a:chExt cx="6754739" cy="1121817"/>
          </a:xfrm>
        </p:grpSpPr>
        <p:sp>
          <p:nvSpPr>
            <p:cNvPr id="51" name="مستطيل: زوايا علوية مستديرة 50">
              <a:extLst>
                <a:ext uri="{FF2B5EF4-FFF2-40B4-BE49-F238E27FC236}">
                  <a16:creationId xmlns:a16="http://schemas.microsoft.com/office/drawing/2014/main" id="{6CE18372-5988-4E0C-8E7A-3263CA15BB27}"/>
                </a:ext>
              </a:extLst>
            </p:cNvPr>
            <p:cNvSpPr/>
            <p:nvPr/>
          </p:nvSpPr>
          <p:spPr>
            <a:xfrm rot="5400000">
              <a:off x="4024571" y="-1279097"/>
              <a:ext cx="1121817" cy="6754739"/>
            </a:xfrm>
            <a:prstGeom prst="round2SameRect">
              <a:avLst/>
            </a:prstGeom>
            <a:solidFill>
              <a:srgbClr val="FEB80A">
                <a:lumMod val="40000"/>
                <a:lumOff val="60000"/>
                <a:alpha val="90000"/>
              </a:srgbClr>
            </a:solidFill>
            <a:ln w="25400" cap="flat" cmpd="sng" algn="ctr">
              <a:solidFill>
                <a:srgbClr val="3891A7">
                  <a:hueOff val="0"/>
                  <a:satOff val="0"/>
                  <a:lumOff val="0"/>
                  <a:alphaOff val="0"/>
                </a:srgbClr>
              </a:solidFill>
              <a:prstDash val="solid"/>
            </a:ln>
            <a:effectLst/>
          </p:spPr>
        </p:sp>
        <p:sp>
          <p:nvSpPr>
            <p:cNvPr id="52" name="مستطيل: زوايا علوية مستديرة 4">
              <a:extLst>
                <a:ext uri="{FF2B5EF4-FFF2-40B4-BE49-F238E27FC236}">
                  <a16:creationId xmlns:a16="http://schemas.microsoft.com/office/drawing/2014/main" id="{41275386-8826-4BCD-961D-6AC02AF09F14}"/>
                </a:ext>
              </a:extLst>
            </p:cNvPr>
            <p:cNvSpPr txBox="1"/>
            <p:nvPr/>
          </p:nvSpPr>
          <p:spPr>
            <a:xfrm>
              <a:off x="1208111" y="1592126"/>
              <a:ext cx="6699976" cy="1012291"/>
            </a:xfrm>
            <a:prstGeom prst="rect">
              <a:avLst/>
            </a:prstGeom>
            <a:noFill/>
            <a:ln>
              <a:noFill/>
            </a:ln>
            <a:effectLst/>
          </p:spPr>
          <p:txBody>
            <a:bodyPr spcFirstLastPara="0" vert="horz" wrap="square" lIns="256032" tIns="22860" rIns="22860" bIns="22860" numCol="1" spcCol="1270" anchor="ctr" anchorCtr="0">
              <a:noAutofit/>
            </a:bodyPr>
            <a:lstStyle/>
            <a:p>
              <a:pPr marL="285750" marR="0" lvl="1" indent="-285750" algn="ctr" defTabSz="1600200" eaLnBrk="1" fontAlgn="auto" latinLnBrk="0" hangingPunct="1">
                <a:lnSpc>
                  <a:spcPct val="90000"/>
                </a:lnSpc>
                <a:spcBef>
                  <a:spcPct val="0"/>
                </a:spcBef>
                <a:spcAft>
                  <a:spcPct val="15000"/>
                </a:spcAft>
                <a:buClrTx/>
                <a:buSzTx/>
                <a:buFontTx/>
                <a:buChar char="•"/>
                <a:tabLst/>
                <a:defRPr/>
              </a:pPr>
              <a:r>
                <a:rPr kumimoji="0" lang="ar-IQ"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المكان : كلية التربية البدنية وعلوم الرياضة – جامعة البصرة</a:t>
              </a:r>
              <a:endParaRPr kumimoji="0" lang="en-US"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grpSp>
        <p:nvGrpSpPr>
          <p:cNvPr id="53" name="مجموعة 52">
            <a:extLst>
              <a:ext uri="{FF2B5EF4-FFF2-40B4-BE49-F238E27FC236}">
                <a16:creationId xmlns:a16="http://schemas.microsoft.com/office/drawing/2014/main" id="{F8E85FEF-2395-4EA5-96A7-2D757C914B88}"/>
              </a:ext>
            </a:extLst>
          </p:cNvPr>
          <p:cNvGrpSpPr/>
          <p:nvPr/>
        </p:nvGrpSpPr>
        <p:grpSpPr>
          <a:xfrm>
            <a:off x="9794666" y="6687261"/>
            <a:ext cx="7328078" cy="1121817"/>
            <a:chOff x="1208110" y="3070652"/>
            <a:chExt cx="6754739" cy="1121817"/>
          </a:xfrm>
        </p:grpSpPr>
        <p:sp>
          <p:nvSpPr>
            <p:cNvPr id="54" name="مستطيل: زوايا علوية مستديرة 53">
              <a:extLst>
                <a:ext uri="{FF2B5EF4-FFF2-40B4-BE49-F238E27FC236}">
                  <a16:creationId xmlns:a16="http://schemas.microsoft.com/office/drawing/2014/main" id="{C046DA6F-8615-4CC3-AF2E-F8BBA0442101}"/>
                </a:ext>
              </a:extLst>
            </p:cNvPr>
            <p:cNvSpPr/>
            <p:nvPr/>
          </p:nvSpPr>
          <p:spPr>
            <a:xfrm rot="5400000">
              <a:off x="4024571" y="254191"/>
              <a:ext cx="1121817" cy="6754739"/>
            </a:xfrm>
            <a:prstGeom prst="round2SameRect">
              <a:avLst/>
            </a:prstGeom>
            <a:solidFill>
              <a:srgbClr val="84AA33">
                <a:lumMod val="20000"/>
                <a:lumOff val="80000"/>
                <a:alpha val="90000"/>
              </a:srgbClr>
            </a:solidFill>
            <a:ln w="25400" cap="flat" cmpd="sng" algn="ctr">
              <a:solidFill>
                <a:srgbClr val="3891A7">
                  <a:hueOff val="0"/>
                  <a:satOff val="0"/>
                  <a:lumOff val="0"/>
                  <a:alphaOff val="0"/>
                </a:srgbClr>
              </a:solidFill>
              <a:prstDash val="solid"/>
            </a:ln>
            <a:effectLst/>
          </p:spPr>
        </p:sp>
        <p:sp>
          <p:nvSpPr>
            <p:cNvPr id="55" name="مستطيل: زوايا علوية مستديرة 4">
              <a:extLst>
                <a:ext uri="{FF2B5EF4-FFF2-40B4-BE49-F238E27FC236}">
                  <a16:creationId xmlns:a16="http://schemas.microsoft.com/office/drawing/2014/main" id="{C140F8BF-2496-4956-8F30-B98BA8D50A11}"/>
                </a:ext>
              </a:extLst>
            </p:cNvPr>
            <p:cNvSpPr txBox="1"/>
            <p:nvPr/>
          </p:nvSpPr>
          <p:spPr>
            <a:xfrm>
              <a:off x="1208111" y="3125415"/>
              <a:ext cx="6699976" cy="1012291"/>
            </a:xfrm>
            <a:prstGeom prst="rect">
              <a:avLst/>
            </a:prstGeom>
            <a:noFill/>
            <a:ln>
              <a:noFill/>
            </a:ln>
            <a:effectLst/>
          </p:spPr>
          <p:txBody>
            <a:bodyPr spcFirstLastPara="0" vert="horz" wrap="square" lIns="391160" tIns="34925" rIns="34925" bIns="34925" numCol="1" spcCol="1270" anchor="ctr" anchorCtr="0">
              <a:noAutofit/>
            </a:bodyPr>
            <a:lstStyle/>
            <a:p>
              <a:pPr marL="285750" marR="0" lvl="1" indent="-285750" algn="r" defTabSz="2444750" eaLnBrk="1" fontAlgn="auto" latinLnBrk="0" hangingPunct="1">
                <a:lnSpc>
                  <a:spcPct val="90000"/>
                </a:lnSpc>
                <a:spcBef>
                  <a:spcPct val="0"/>
                </a:spcBef>
                <a:spcAft>
                  <a:spcPct val="15000"/>
                </a:spcAft>
                <a:buClrTx/>
                <a:buSzTx/>
                <a:buFontTx/>
                <a:buChar char="•"/>
                <a:tabLst/>
                <a:defRPr/>
              </a:pPr>
              <a:r>
                <a:rPr kumimoji="0" lang="ar-IQ"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زمن المحاضرة : ساعتان</a:t>
              </a:r>
              <a:endParaRPr kumimoji="0" lang="en-US"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78059"/>
            <a:ext cx="8743695" cy="8408839"/>
            <a:chOff x="9299" y="1078059"/>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535399" y="1078059"/>
              <a:ext cx="7465597" cy="8408839"/>
              <a:chOff x="0" y="63695"/>
              <a:chExt cx="721626" cy="812800"/>
            </a:xfrm>
          </p:grpSpPr>
          <p:sp>
            <p:nvSpPr>
              <p:cNvPr id="7" name="Freeform 7"/>
              <p:cNvSpPr/>
              <p:nvPr/>
            </p:nvSpPr>
            <p:spPr>
              <a:xfrm>
                <a:off x="23126" y="6369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grpSp>
        <p:nvGrpSpPr>
          <p:cNvPr id="16" name="Group 16"/>
          <p:cNvGrpSpPr/>
          <p:nvPr/>
        </p:nvGrpSpPr>
        <p:grpSpPr>
          <a:xfrm>
            <a:off x="3599525" y="1585023"/>
            <a:ext cx="1563243" cy="1819046"/>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2645" y="1585023"/>
            <a:ext cx="1563243" cy="1819046"/>
            <a:chOff x="0" y="0"/>
            <a:chExt cx="698500" cy="812800"/>
          </a:xfrm>
        </p:grpSpPr>
        <p:sp>
          <p:nvSpPr>
            <p:cNvPr id="20" name="Freeform 2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21" name="TextBox 21"/>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3890107" y="2109080"/>
            <a:ext cx="982079" cy="770932"/>
          </a:xfrm>
          <a:custGeom>
            <a:avLst/>
            <a:gdLst/>
            <a:ahLst/>
            <a:cxnLst/>
            <a:rect l="l" t="t" r="r" b="b"/>
            <a:pathLst>
              <a:path w="982079" h="770932">
                <a:moveTo>
                  <a:pt x="0" y="0"/>
                </a:moveTo>
                <a:lnTo>
                  <a:pt x="982079" y="0"/>
                </a:lnTo>
                <a:lnTo>
                  <a:pt x="982079" y="770932"/>
                </a:lnTo>
                <a:lnTo>
                  <a:pt x="0" y="770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473487" y="2109080"/>
            <a:ext cx="981558" cy="770932"/>
          </a:xfrm>
          <a:custGeom>
            <a:avLst/>
            <a:gdLst/>
            <a:ahLst/>
            <a:cxnLst/>
            <a:rect l="l" t="t" r="r" b="b"/>
            <a:pathLst>
              <a:path w="981558" h="770932">
                <a:moveTo>
                  <a:pt x="0" y="0"/>
                </a:moveTo>
                <a:lnTo>
                  <a:pt x="981559" y="0"/>
                </a:lnTo>
                <a:lnTo>
                  <a:pt x="981559" y="770932"/>
                </a:lnTo>
                <a:lnTo>
                  <a:pt x="0" y="770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مستطيل 28"/>
          <p:cNvSpPr/>
          <p:nvPr/>
        </p:nvSpPr>
        <p:spPr>
          <a:xfrm>
            <a:off x="11734801" y="3571896"/>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طريقة التقديم</a:t>
            </a:r>
          </a:p>
        </p:txBody>
      </p:sp>
      <p:sp>
        <p:nvSpPr>
          <p:cNvPr id="30" name="مستطيل 29"/>
          <p:cNvSpPr/>
          <p:nvPr/>
        </p:nvSpPr>
        <p:spPr>
          <a:xfrm>
            <a:off x="11734800" y="4332964"/>
            <a:ext cx="4357113" cy="2748253"/>
          </a:xfrm>
          <a:prstGeom prst="rect">
            <a:avLst/>
          </a:prstGeom>
        </p:spPr>
        <p:txBody>
          <a:bodyPr wrap="square">
            <a:spAutoFit/>
          </a:bodyPr>
          <a:lstStyle/>
          <a:p>
            <a:pPr marL="571500" indent="-571500" algn="justLow" rtl="1">
              <a:lnSpc>
                <a:spcPct val="150000"/>
              </a:lnSpc>
              <a:buFont typeface="Arial" pitchFamily="34" charset="0"/>
              <a:buChar char="•"/>
            </a:pPr>
            <a:r>
              <a:rPr lang="ar-IQ" sz="4000" b="1" dirty="0">
                <a:solidFill>
                  <a:schemeClr val="bg1"/>
                </a:solidFill>
              </a:rPr>
              <a:t>الشــــرح النظري</a:t>
            </a:r>
          </a:p>
          <a:p>
            <a:pPr marL="411480" indent="-411480" algn="justLow" rtl="1">
              <a:lnSpc>
                <a:spcPct val="150000"/>
              </a:lnSpc>
              <a:buFont typeface="Arial" pitchFamily="34" charset="0"/>
              <a:buChar char="•"/>
            </a:pPr>
            <a:r>
              <a:rPr lang="ar-IQ" sz="4000" b="1" dirty="0">
                <a:solidFill>
                  <a:schemeClr val="bg1"/>
                </a:solidFill>
              </a:rPr>
              <a:t>الأمثلـــــة العمـلية</a:t>
            </a:r>
          </a:p>
          <a:p>
            <a:pPr marL="411480" indent="-411480" algn="justLow" rtl="1">
              <a:lnSpc>
                <a:spcPct val="150000"/>
              </a:lnSpc>
              <a:buFont typeface="Arial" pitchFamily="34" charset="0"/>
              <a:buChar char="•"/>
            </a:pPr>
            <a:r>
              <a:rPr lang="ar-IQ" sz="4000" b="1" dirty="0">
                <a:solidFill>
                  <a:schemeClr val="bg1"/>
                </a:solidFill>
              </a:rPr>
              <a:t>الأنشطة التفـاعلية</a:t>
            </a:r>
            <a:endParaRPr lang="ar-IQ" sz="4000" b="1" dirty="0"/>
          </a:p>
        </p:txBody>
      </p:sp>
      <p:sp>
        <p:nvSpPr>
          <p:cNvPr id="31" name="مستطيل 30"/>
          <p:cNvSpPr/>
          <p:nvPr/>
        </p:nvSpPr>
        <p:spPr>
          <a:xfrm>
            <a:off x="2509543" y="3543300"/>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وسائل التقديم</a:t>
            </a:r>
          </a:p>
        </p:txBody>
      </p:sp>
      <p:sp>
        <p:nvSpPr>
          <p:cNvPr id="32" name="مستطيل 31"/>
          <p:cNvSpPr/>
          <p:nvPr/>
        </p:nvSpPr>
        <p:spPr>
          <a:xfrm>
            <a:off x="1058144" y="4304368"/>
            <a:ext cx="6180856" cy="2748253"/>
          </a:xfrm>
          <a:prstGeom prst="rect">
            <a:avLst/>
          </a:prstGeom>
        </p:spPr>
        <p:txBody>
          <a:bodyPr wrap="square">
            <a:spAutoFit/>
          </a:bodyPr>
          <a:lstStyle/>
          <a:p>
            <a:pPr marL="430530" indent="-430530" algn="justLow" rtl="1">
              <a:lnSpc>
                <a:spcPct val="150000"/>
              </a:lnSpc>
              <a:buFont typeface="Arial" pitchFamily="34" charset="0"/>
              <a:buChar char="•"/>
            </a:pPr>
            <a:r>
              <a:rPr lang="ar-IQ" sz="4000" b="1" dirty="0">
                <a:solidFill>
                  <a:schemeClr val="bg1"/>
                </a:solidFill>
              </a:rPr>
              <a:t>شرائح باوربوينت</a:t>
            </a:r>
          </a:p>
          <a:p>
            <a:pPr marL="411480" indent="-411480" algn="justLow" rtl="1">
              <a:lnSpc>
                <a:spcPct val="150000"/>
              </a:lnSpc>
              <a:buFont typeface="Arial" pitchFamily="34" charset="0"/>
              <a:buChar char="•"/>
            </a:pPr>
            <a:r>
              <a:rPr lang="ar-IQ" sz="4000" b="1" dirty="0">
                <a:solidFill>
                  <a:schemeClr val="bg1"/>
                </a:solidFill>
              </a:rPr>
              <a:t>مقاطـــــــع فيديو</a:t>
            </a:r>
          </a:p>
          <a:p>
            <a:pPr marL="411480" indent="-411480" algn="justLow" rtl="1">
              <a:lnSpc>
                <a:spcPct val="150000"/>
              </a:lnSpc>
              <a:buFont typeface="Arial" pitchFamily="34" charset="0"/>
              <a:buChar char="•"/>
            </a:pPr>
            <a:r>
              <a:rPr lang="ar-IQ" sz="4000" b="1" dirty="0">
                <a:solidFill>
                  <a:schemeClr val="bg1"/>
                </a:solidFill>
              </a:rPr>
              <a:t>اختبارات قصيرة و مناقشة</a:t>
            </a:r>
          </a:p>
        </p:txBody>
      </p:sp>
      <p:sp>
        <p:nvSpPr>
          <p:cNvPr id="33" name="Title 1"/>
          <p:cNvSpPr txBox="1">
            <a:spLocks/>
          </p:cNvSpPr>
          <p:nvPr/>
        </p:nvSpPr>
        <p:spPr>
          <a:xfrm>
            <a:off x="6806278" y="942565"/>
            <a:ext cx="4709936"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rPr>
              <a:t>طريقة تقديم المحتوى </a:t>
            </a:r>
            <a:endParaRPr lang="en-US"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مجموعة 24"/>
          <p:cNvGrpSpPr/>
          <p:nvPr/>
        </p:nvGrpSpPr>
        <p:grpSpPr>
          <a:xfrm>
            <a:off x="9071776" y="190500"/>
            <a:ext cx="14503583" cy="9444383"/>
            <a:chOff x="9071776" y="116960"/>
            <a:chExt cx="14503583" cy="9444383"/>
          </a:xfrm>
        </p:grpSpPr>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sp>
          <p:nvSpPr>
            <p:cNvPr id="29" name="مستطيل 28"/>
            <p:cNvSpPr/>
            <p:nvPr/>
          </p:nvSpPr>
          <p:spPr>
            <a:xfrm>
              <a:off x="11727943" y="255957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الهدف العام </a:t>
              </a:r>
            </a:p>
          </p:txBody>
        </p:sp>
        <p:sp>
          <p:nvSpPr>
            <p:cNvPr id="30" name="مستطيل 29"/>
            <p:cNvSpPr/>
            <p:nvPr/>
          </p:nvSpPr>
          <p:spPr>
            <a:xfrm>
              <a:off x="10889742" y="3320639"/>
              <a:ext cx="6019800" cy="1824923"/>
            </a:xfrm>
            <a:prstGeom prst="rect">
              <a:avLst/>
            </a:prstGeom>
          </p:spPr>
          <p:txBody>
            <a:bodyPr wrap="square">
              <a:spAutoFit/>
            </a:bodyPr>
            <a:lstStyle/>
            <a:p>
              <a:pPr marL="571500" indent="-571500" algn="ctr" rtl="1">
                <a:lnSpc>
                  <a:spcPct val="150000"/>
                </a:lnSpc>
                <a:buFont typeface="Arial" pitchFamily="34" charset="0"/>
                <a:buChar char="•"/>
              </a:pPr>
              <a:r>
                <a:rPr lang="ar-IQ" sz="4000" b="1" dirty="0"/>
                <a:t>اكساب الطلبة معرفة ما هو مفهوم الفروق الفردية</a:t>
              </a:r>
            </a:p>
          </p:txBody>
        </p:sp>
      </p:grpSp>
      <p:grpSp>
        <p:nvGrpSpPr>
          <p:cNvPr id="26" name="مجموعة 25"/>
          <p:cNvGrpSpPr/>
          <p:nvPr/>
        </p:nvGrpSpPr>
        <p:grpSpPr>
          <a:xfrm>
            <a:off x="-5216911" y="99185"/>
            <a:ext cx="14503583" cy="9338355"/>
            <a:chOff x="-5216911" y="99185"/>
            <a:chExt cx="14503583" cy="9338355"/>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28701"/>
              <a:ext cx="8743695" cy="8408839"/>
              <a:chOff x="9299" y="1028701"/>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152397" y="1028701"/>
                <a:ext cx="7953637" cy="8408839"/>
                <a:chOff x="-37021" y="58924"/>
                <a:chExt cx="768800" cy="812800"/>
              </a:xfrm>
            </p:grpSpPr>
            <p:sp>
              <p:nvSpPr>
                <p:cNvPr id="7" name="Freeform 7"/>
                <p:cNvSpPr/>
                <p:nvPr/>
              </p:nvSpPr>
              <p:spPr>
                <a:xfrm>
                  <a:off x="-37021" y="58924"/>
                  <a:ext cx="7688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3599524" y="1769770"/>
              <a:ext cx="1563244" cy="1321651"/>
            </a:xfrm>
            <a:prstGeom prst="rect">
              <a:avLst/>
            </a:prstGeom>
          </p:spPr>
          <p:txBody>
            <a:bodyPr lIns="50800" tIns="50800" rIns="50800" bIns="50800" rtlCol="0" anchor="ctr"/>
            <a:lstStyle/>
            <a:p>
              <a:pPr algn="ctr">
                <a:lnSpc>
                  <a:spcPts val="2659"/>
                </a:lnSpc>
              </a:pPr>
              <a:endParaRPr/>
            </a:p>
          </p:txBody>
        </p:sp>
        <p:sp>
          <p:nvSpPr>
            <p:cNvPr id="31" name="مستطيل 30"/>
            <p:cNvSpPr/>
            <p:nvPr/>
          </p:nvSpPr>
          <p:spPr>
            <a:xfrm>
              <a:off x="1936241" y="220905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الاهداف السلوكية </a:t>
              </a:r>
            </a:p>
          </p:txBody>
        </p:sp>
        <p:sp>
          <p:nvSpPr>
            <p:cNvPr id="32" name="مستطيل 31"/>
            <p:cNvSpPr/>
            <p:nvPr/>
          </p:nvSpPr>
          <p:spPr>
            <a:xfrm>
              <a:off x="304794" y="3076141"/>
              <a:ext cx="7772406" cy="2800767"/>
            </a:xfrm>
            <a:prstGeom prst="rect">
              <a:avLst/>
            </a:prstGeom>
          </p:spPr>
          <p:txBody>
            <a:bodyPr wrap="square">
              <a:spAutoFit/>
            </a:bodyPr>
            <a:lstStyle/>
            <a:p>
              <a:pPr marL="168275" indent="-168275" algn="justLow" rtl="1">
                <a:buFont typeface="Arial" pitchFamily="34" charset="0"/>
                <a:buChar char="•"/>
              </a:pPr>
              <a:r>
                <a:rPr lang="ar-IQ" sz="4400" b="1" dirty="0"/>
                <a:t> ان يعرف  الطالب ما هو مفهوم الفروق الفردية</a:t>
              </a:r>
            </a:p>
            <a:p>
              <a:pPr marL="168275" indent="-168275" algn="justLow" rtl="1">
                <a:buFont typeface="Arial" pitchFamily="34" charset="0"/>
                <a:buChar char="•"/>
              </a:pPr>
              <a:r>
                <a:rPr lang="ar-IQ" sz="4400" b="1" dirty="0"/>
                <a:t>ان يعدد الطالب العوامل التي </a:t>
              </a:r>
              <a:r>
                <a:rPr lang="ar-IQ" sz="4400" b="1" dirty="0" err="1"/>
                <a:t>ثؤثر</a:t>
              </a:r>
              <a:r>
                <a:rPr lang="ar-IQ" sz="4400" b="1" dirty="0"/>
                <a:t> على الفروق الفردية</a:t>
              </a:r>
            </a:p>
          </p:txBody>
        </p:sp>
      </p:grpSp>
      <p:sp>
        <p:nvSpPr>
          <p:cNvPr id="46" name="Title 1"/>
          <p:cNvSpPr txBox="1">
            <a:spLocks/>
          </p:cNvSpPr>
          <p:nvPr/>
        </p:nvSpPr>
        <p:spPr>
          <a:xfrm>
            <a:off x="5791200" y="434743"/>
            <a:ext cx="6170390"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اهداف المحاضرة :</a:t>
            </a:r>
            <a:endParaRPr lang="en-US"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66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6">
              <a:extLst>
                <a:ext uri="{96DAC541-7B7A-43D3-8B79-37D633B846F1}">
                  <asvg:svgBlip xmlns:asvg="http://schemas.microsoft.com/office/drawing/2016/SVG/main" r:embed="rId7"/>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6">
              <a:extLst>
                <a:ext uri="{96DAC541-7B7A-43D3-8B79-37D633B846F1}">
                  <asvg:svgBlip xmlns:asvg="http://schemas.microsoft.com/office/drawing/2016/SVG/main" r:embed="rId7"/>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2743200" y="190500"/>
            <a:ext cx="14630399" cy="1015663"/>
          </a:xfrm>
          <a:prstGeom prst="rect">
            <a:avLst/>
          </a:prstGeom>
          <a:noFill/>
        </p:spPr>
        <p:txBody>
          <a:bodyPr wrap="square">
            <a:spAutoFit/>
          </a:bodyPr>
          <a:lstStyle/>
          <a:p>
            <a:pPr algn="ctr"/>
            <a:r>
              <a:rPr lang="ar-IQ" sz="6000" b="1" u="sng" dirty="0">
                <a:solidFill>
                  <a:srgbClr val="FF0000"/>
                </a:solidFill>
                <a:latin typeface="Calibri"/>
                <a:cs typeface="PT Bold Heading" panose="02010400000000000000" pitchFamily="2" charset="-78"/>
              </a:rPr>
              <a:t>نشاط 1 تابع الفيديو</a:t>
            </a:r>
            <a:endParaRPr lang="ar-IQ" sz="6000" dirty="0">
              <a:solidFill>
                <a:srgbClr val="FF0000"/>
              </a:solidFill>
            </a:endParaRPr>
          </a:p>
        </p:txBody>
      </p:sp>
      <p:pic>
        <p:nvPicPr>
          <p:cNvPr id="2" name="WhatsApp Video 2025-03-01 at 10.41.22 AM">
            <a:hlinkClick r:id="" action="ppaction://media"/>
            <a:extLst>
              <a:ext uri="{FF2B5EF4-FFF2-40B4-BE49-F238E27FC236}">
                <a16:creationId xmlns:a16="http://schemas.microsoft.com/office/drawing/2014/main" id="{5579AD07-F042-4D48-AAA5-D79F8F140900}"/>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0" y="3314700"/>
            <a:ext cx="7086600" cy="6170564"/>
          </a:xfrm>
          <a:prstGeom prst="rect">
            <a:avLst/>
          </a:prstGeom>
        </p:spPr>
      </p:pic>
      <p:pic>
        <p:nvPicPr>
          <p:cNvPr id="10" name="WhatsApp Video 2025-03-17 at 4.36.15 PM">
            <a:hlinkClick r:id="" action="ppaction://media"/>
            <a:extLst>
              <a:ext uri="{FF2B5EF4-FFF2-40B4-BE49-F238E27FC236}">
                <a16:creationId xmlns:a16="http://schemas.microsoft.com/office/drawing/2014/main" id="{96E1ECA8-6AA3-4348-9B3D-7AE210FBB964}"/>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9520422" y="3162299"/>
            <a:ext cx="7395977" cy="6322963"/>
          </a:xfrm>
          <a:prstGeom prst="rect">
            <a:avLst/>
          </a:prstGeom>
        </p:spPr>
      </p:pic>
    </p:spTree>
    <p:extLst>
      <p:ext uri="{BB962C8B-B14F-4D97-AF65-F5344CB8AC3E}">
        <p14:creationId xmlns:p14="http://schemas.microsoft.com/office/powerpoint/2010/main" val="177505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99"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75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7090545" y="6698306"/>
            <a:ext cx="10291886"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8132417" y="8814460"/>
            <a:ext cx="8260981"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746209" y="-1242066"/>
            <a:ext cx="11228500"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799248" y="-95936"/>
            <a:ext cx="11836706"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19" name="مستطيل 18">
            <a:extLst>
              <a:ext uri="{FF2B5EF4-FFF2-40B4-BE49-F238E27FC236}">
                <a16:creationId xmlns:a16="http://schemas.microsoft.com/office/drawing/2014/main" id="{E8574033-458C-4C5E-B5F5-9B270449F440}"/>
              </a:ext>
            </a:extLst>
          </p:cNvPr>
          <p:cNvSpPr/>
          <p:nvPr/>
        </p:nvSpPr>
        <p:spPr>
          <a:xfrm rot="19679515">
            <a:off x="10246329" y="1973427"/>
            <a:ext cx="6580105" cy="57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ar-IQ" sz="7200" b="1" i="0" u="none" strike="noStrike" kern="1200" cap="none" spc="0" normalizeH="0" baseline="0" noProof="0" dirty="0">
                <a:ln>
                  <a:noFill/>
                </a:ln>
                <a:solidFill>
                  <a:srgbClr val="FF0000"/>
                </a:solidFill>
                <a:effectLst/>
                <a:uLnTx/>
                <a:uFillTx/>
                <a:latin typeface="Arabic Typesetting" panose="03020402040406030203" pitchFamily="66" charset="-78"/>
                <a:ea typeface="+mn-ea"/>
                <a:cs typeface="PT Bold Heading" panose="02010400000000000000" pitchFamily="2" charset="-78"/>
              </a:rPr>
              <a:t>نشاط : 1</a:t>
            </a:r>
            <a:r>
              <a:rPr kumimoji="0" lang="ar-IQ" sz="7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anose="020B0604020202020204" pitchFamily="34" charset="0"/>
                <a:ea typeface="+mn-ea"/>
                <a:cs typeface="PT Bold Heading" panose="02010400000000000000" pitchFamily="2" charset="-78"/>
              </a:rPr>
              <a:t> ما </a:t>
            </a:r>
            <a:r>
              <a:rPr lang="ar-IQ" sz="7200" b="1" dirty="0">
                <a:solidFill>
                  <a:prstClr val="black"/>
                </a:solidFill>
                <a:effectLst>
                  <a:outerShdw blurRad="50000" dist="30000" dir="5400000" algn="tl" rotWithShape="0">
                    <a:srgbClr val="000000">
                      <a:alpha val="30000"/>
                    </a:srgbClr>
                  </a:outerShdw>
                </a:effectLst>
                <a:latin typeface="Arial" panose="020B0604020202020204" pitchFamily="34" charset="0"/>
                <a:cs typeface="PT Bold Heading" panose="02010400000000000000" pitchFamily="2" charset="-78"/>
              </a:rPr>
              <a:t>هي  الفروق الفردية</a:t>
            </a:r>
            <a:endParaRPr lang="en-US" sz="7200" dirty="0">
              <a:cs typeface="PT Bold Heading" panose="02010400000000000000" pitchFamily="2" charset="-78"/>
            </a:endParaRPr>
          </a:p>
        </p:txBody>
      </p:sp>
      <p:pic>
        <p:nvPicPr>
          <p:cNvPr id="24" name="صورة 23">
            <a:extLst>
              <a:ext uri="{FF2B5EF4-FFF2-40B4-BE49-F238E27FC236}">
                <a16:creationId xmlns:a16="http://schemas.microsoft.com/office/drawing/2014/main" id="{5FDC0B09-7BCA-4BDA-9CD5-BF606D75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 y="0"/>
            <a:ext cx="8674952" cy="10287000"/>
          </a:xfrm>
          <a:prstGeom prst="rect">
            <a:avLst/>
          </a:prstGeom>
        </p:spPr>
      </p:pic>
    </p:spTree>
    <p:extLst>
      <p:ext uri="{BB962C8B-B14F-4D97-AF65-F5344CB8AC3E}">
        <p14:creationId xmlns:p14="http://schemas.microsoft.com/office/powerpoint/2010/main" val="207896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2507475" y="158063"/>
            <a:ext cx="13270489" cy="1015663"/>
          </a:xfrm>
          <a:prstGeom prst="rect">
            <a:avLst/>
          </a:prstGeom>
          <a:solidFill>
            <a:srgbClr val="FFFF00"/>
          </a:solidFill>
        </p:spPr>
        <p:txBody>
          <a:bodyPr wrap="square">
            <a:spAutoFit/>
          </a:bodyPr>
          <a:lstStyle/>
          <a:p>
            <a:pPr algn="ctr"/>
            <a:r>
              <a:rPr lang="ar-IQ" sz="6000" b="1" u="sng" dirty="0">
                <a:latin typeface="Calibri"/>
                <a:cs typeface="PT Bold Heading" panose="02010400000000000000" pitchFamily="2" charset="-78"/>
              </a:rPr>
              <a:t>معنى الفروق الفردية </a:t>
            </a:r>
            <a:endParaRPr lang="ar-IQ" sz="6000" dirty="0"/>
          </a:p>
        </p:txBody>
      </p:sp>
      <p:pic>
        <p:nvPicPr>
          <p:cNvPr id="10" name="صورة 9">
            <a:extLst>
              <a:ext uri="{FF2B5EF4-FFF2-40B4-BE49-F238E27FC236}">
                <a16:creationId xmlns:a16="http://schemas.microsoft.com/office/drawing/2014/main" id="{650C85CF-7CE1-4456-8C4E-BA3963191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6899564"/>
            <a:ext cx="4577600" cy="3067050"/>
          </a:xfrm>
          <a:prstGeom prst="rect">
            <a:avLst/>
          </a:prstGeom>
        </p:spPr>
      </p:pic>
      <p:pic>
        <p:nvPicPr>
          <p:cNvPr id="15" name="صورة 14">
            <a:extLst>
              <a:ext uri="{FF2B5EF4-FFF2-40B4-BE49-F238E27FC236}">
                <a16:creationId xmlns:a16="http://schemas.microsoft.com/office/drawing/2014/main" id="{F60EEA39-31E2-4305-881D-2B442EC52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696" y="6912709"/>
            <a:ext cx="3960304" cy="3050441"/>
          </a:xfrm>
          <a:prstGeom prst="rect">
            <a:avLst/>
          </a:prstGeom>
        </p:spPr>
      </p:pic>
      <p:pic>
        <p:nvPicPr>
          <p:cNvPr id="20" name="صورة 19">
            <a:extLst>
              <a:ext uri="{FF2B5EF4-FFF2-40B4-BE49-F238E27FC236}">
                <a16:creationId xmlns:a16="http://schemas.microsoft.com/office/drawing/2014/main" id="{FC8E5B94-D13F-4241-BA3A-E7D116652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1" y="6896097"/>
            <a:ext cx="4572000" cy="3050439"/>
          </a:xfrm>
          <a:prstGeom prst="rect">
            <a:avLst/>
          </a:prstGeom>
        </p:spPr>
      </p:pic>
      <p:pic>
        <p:nvPicPr>
          <p:cNvPr id="28" name="صورة 27">
            <a:extLst>
              <a:ext uri="{FF2B5EF4-FFF2-40B4-BE49-F238E27FC236}">
                <a16:creationId xmlns:a16="http://schemas.microsoft.com/office/drawing/2014/main" id="{EF2766C9-A2C1-4B74-A890-A3198B19FD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36" y="6850935"/>
            <a:ext cx="5216236" cy="3067051"/>
          </a:xfrm>
          <a:prstGeom prst="rect">
            <a:avLst/>
          </a:prstGeom>
        </p:spPr>
      </p:pic>
      <p:sp>
        <p:nvSpPr>
          <p:cNvPr id="22" name="مربع نص 21">
            <a:extLst>
              <a:ext uri="{FF2B5EF4-FFF2-40B4-BE49-F238E27FC236}">
                <a16:creationId xmlns:a16="http://schemas.microsoft.com/office/drawing/2014/main" id="{EF8D86AB-3D9E-4A6F-A76D-B1B10ACDDA09}"/>
              </a:ext>
            </a:extLst>
          </p:cNvPr>
          <p:cNvSpPr txBox="1"/>
          <p:nvPr/>
        </p:nvSpPr>
        <p:spPr>
          <a:xfrm>
            <a:off x="130637" y="1325800"/>
            <a:ext cx="18288000" cy="5262979"/>
          </a:xfrm>
          <a:prstGeom prst="rect">
            <a:avLst/>
          </a:prstGeom>
          <a:noFill/>
        </p:spPr>
        <p:txBody>
          <a:bodyPr wrap="square">
            <a:spAutoFit/>
          </a:bodyPr>
          <a:lstStyle/>
          <a:p>
            <a:pPr algn="ctr"/>
            <a:r>
              <a:rPr lang="ar-IQ" sz="4000" dirty="0">
                <a:solidFill>
                  <a:srgbClr val="FF0000"/>
                </a:solidFill>
                <a:effectLst/>
                <a:ea typeface="Calibri" panose="020F0502020204030204" pitchFamily="34" charset="0"/>
                <a:cs typeface="PT Bold Heading" panose="02010400000000000000" pitchFamily="2" charset="-78"/>
              </a:rPr>
              <a:t>ويقصد بالفروق الفردية التباين والاختلاف في مستوى القدرات العقلية يقابلها في الصفات البدنية والحركية</a:t>
            </a:r>
            <a:endParaRPr lang="ar-IQ" sz="8000" dirty="0">
              <a:solidFill>
                <a:srgbClr val="FF0000"/>
              </a:solidFill>
              <a:cs typeface="PT Bold Heading" panose="02010400000000000000" pitchFamily="2" charset="-78"/>
            </a:endParaRPr>
          </a:p>
          <a:p>
            <a:pPr algn="ctr"/>
            <a:r>
              <a:rPr lang="ar-IQ" sz="4400" dirty="0">
                <a:cs typeface="PT Bold Heading" panose="02010400000000000000" pitchFamily="2" charset="-78"/>
              </a:rPr>
              <a:t>هي تلك الاختلافات التي يتميز بها كل فرد عن غيره من الافراد سواء كانت تلك الصفة جسمية ام في سلوكه الاجتماعي .</a:t>
            </a:r>
          </a:p>
          <a:p>
            <a:pPr algn="r"/>
            <a:r>
              <a:rPr lang="ar-IQ" sz="4400" dirty="0">
                <a:cs typeface="PT Bold Heading" panose="02010400000000000000" pitchFamily="2" charset="-78"/>
              </a:rPr>
              <a:t>هي</a:t>
            </a:r>
            <a:r>
              <a:rPr lang="ar-IQ" sz="4400" dirty="0">
                <a:solidFill>
                  <a:srgbClr val="FF0000"/>
                </a:solidFill>
                <a:cs typeface="PT Bold Heading" panose="02010400000000000000" pitchFamily="2" charset="-78"/>
              </a:rPr>
              <a:t> حقائق بيولوجية موروثة .</a:t>
            </a:r>
          </a:p>
          <a:p>
            <a:pPr algn="ctr"/>
            <a:r>
              <a:rPr lang="ar-IQ" sz="4400" dirty="0">
                <a:solidFill>
                  <a:srgbClr val="00B0F0"/>
                </a:solidFill>
                <a:cs typeface="PT Bold Heading" panose="02010400000000000000" pitchFamily="2" charset="-78"/>
              </a:rPr>
              <a:t>هي اختلاف الناس في مستوياتهم العقلية والمزاجية والبيئية .</a:t>
            </a:r>
          </a:p>
          <a:p>
            <a:pPr algn="ctr"/>
            <a:r>
              <a:rPr lang="ar-IQ" sz="4000" dirty="0">
                <a:solidFill>
                  <a:srgbClr val="FF0000"/>
                </a:solidFill>
                <a:effectLst/>
                <a:ea typeface="Calibri" panose="020F0502020204030204" pitchFamily="34" charset="0"/>
                <a:cs typeface="PT Bold Heading" panose="02010400000000000000" pitchFamily="2" charset="-78"/>
              </a:rPr>
              <a:t>وقد عرفها محمد حسن علاوي ومحمد نصر الدين "هي ظاهرة عامة بين أفراد الجنس البشري وهي ظاهرة تحدث في جميع الأفراد في السمات والصفات البنائية والوظيفية </a:t>
            </a:r>
            <a:endParaRPr lang="ar-IQ" sz="8000" dirty="0">
              <a:solidFill>
                <a:srgbClr val="FF0000"/>
              </a:solidFill>
              <a:cs typeface="PT Bold Heading" panose="02010400000000000000" pitchFamily="2" charset="-78"/>
            </a:endParaRPr>
          </a:p>
        </p:txBody>
      </p:sp>
    </p:spTree>
    <p:extLst>
      <p:ext uri="{BB962C8B-B14F-4D97-AF65-F5344CB8AC3E}">
        <p14:creationId xmlns:p14="http://schemas.microsoft.com/office/powerpoint/2010/main" val="47621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0" y="-38100"/>
            <a:ext cx="18288000" cy="1015663"/>
          </a:xfrm>
          <a:prstGeom prst="rect">
            <a:avLst/>
          </a:prstGeom>
          <a:solidFill>
            <a:schemeClr val="accent6">
              <a:lumMod val="20000"/>
              <a:lumOff val="80000"/>
            </a:schemeClr>
          </a:solidFill>
        </p:spPr>
        <p:txBody>
          <a:bodyPr wrap="square">
            <a:spAutoFit/>
          </a:bodyPr>
          <a:lstStyle/>
          <a:p>
            <a:pPr algn="ctr"/>
            <a:r>
              <a:rPr lang="ar-IQ" sz="6000" dirty="0">
                <a:solidFill>
                  <a:srgbClr val="0070C0"/>
                </a:solidFill>
                <a:effectLst/>
                <a:ea typeface="Times New Roman" panose="02020603050405020304" pitchFamily="18" charset="0"/>
                <a:cs typeface="PT Bold Heading" panose="02010400000000000000" pitchFamily="2" charset="-78"/>
              </a:rPr>
              <a:t>من </a:t>
            </a:r>
            <a:r>
              <a:rPr lang="ar-SA" sz="6000" dirty="0">
                <a:solidFill>
                  <a:srgbClr val="0070C0"/>
                </a:solidFill>
                <a:effectLst/>
                <a:ea typeface="Times New Roman" panose="02020603050405020304" pitchFamily="18" charset="0"/>
                <a:cs typeface="PT Bold Heading" panose="02010400000000000000" pitchFamily="2" charset="-78"/>
              </a:rPr>
              <a:t>أس</a:t>
            </a:r>
            <a:r>
              <a:rPr lang="ar-IQ" sz="6000" dirty="0">
                <a:solidFill>
                  <a:srgbClr val="0070C0"/>
                </a:solidFill>
                <a:ea typeface="Times New Roman" panose="02020603050405020304" pitchFamily="18" charset="0"/>
                <a:cs typeface="PT Bold Heading" panose="02010400000000000000" pitchFamily="2" charset="-78"/>
              </a:rPr>
              <a:t>باب الفروق الفردية هو الاعداد البدني ويشمل :</a:t>
            </a:r>
            <a:endParaRPr lang="ar-IQ" sz="23900" dirty="0">
              <a:solidFill>
                <a:srgbClr val="0070C0"/>
              </a:solidFill>
              <a:cs typeface="PT Bold Heading" panose="02010400000000000000" pitchFamily="2" charset="-78"/>
            </a:endParaRPr>
          </a:p>
        </p:txBody>
      </p:sp>
      <p:sp>
        <p:nvSpPr>
          <p:cNvPr id="17" name="مربع نص 16">
            <a:extLst>
              <a:ext uri="{FF2B5EF4-FFF2-40B4-BE49-F238E27FC236}">
                <a16:creationId xmlns:a16="http://schemas.microsoft.com/office/drawing/2014/main" id="{EDF1F0E1-C962-45B7-A711-68FDFA83C38E}"/>
              </a:ext>
            </a:extLst>
          </p:cNvPr>
          <p:cNvSpPr txBox="1"/>
          <p:nvPr/>
        </p:nvSpPr>
        <p:spPr>
          <a:xfrm>
            <a:off x="0" y="952500"/>
            <a:ext cx="18288000" cy="2923877"/>
          </a:xfrm>
          <a:prstGeom prst="rect">
            <a:avLst/>
          </a:prstGeom>
          <a:solidFill>
            <a:schemeClr val="bg1">
              <a:lumMod val="95000"/>
            </a:schemeClr>
          </a:solidFill>
        </p:spPr>
        <p:txBody>
          <a:bodyPr wrap="square">
            <a:spAutoFit/>
          </a:bodyPr>
          <a:lstStyle/>
          <a:p>
            <a:pPr algn="ctr"/>
            <a:r>
              <a:rPr lang="ar-IQ" sz="4800" dirty="0">
                <a:solidFill>
                  <a:srgbClr val="333333"/>
                </a:solidFill>
                <a:effectLst/>
                <a:ea typeface="Times New Roman" panose="02020603050405020304" pitchFamily="18" charset="0"/>
                <a:cs typeface="PT Bold Heading" panose="02010400000000000000" pitchFamily="2" charset="-78"/>
              </a:rPr>
              <a:t>أولا :العمر الزمني للتدريب </a:t>
            </a:r>
            <a:endParaRPr lang="en-US" sz="4800" dirty="0">
              <a:solidFill>
                <a:srgbClr val="333333"/>
              </a:solidFill>
              <a:effectLst/>
              <a:ea typeface="Times New Roman" panose="02020603050405020304" pitchFamily="18" charset="0"/>
              <a:cs typeface="PT Bold Heading" panose="02010400000000000000" pitchFamily="2" charset="-78"/>
            </a:endParaRPr>
          </a:p>
          <a:p>
            <a:pPr algn="ctr"/>
            <a:r>
              <a:rPr lang="ar-IQ" sz="4800" dirty="0">
                <a:solidFill>
                  <a:srgbClr val="333333"/>
                </a:solidFill>
                <a:effectLst/>
                <a:ea typeface="Times New Roman" panose="02020603050405020304" pitchFamily="18" charset="0"/>
                <a:cs typeface="PT Bold Heading" panose="02010400000000000000" pitchFamily="2" charset="-78"/>
              </a:rPr>
              <a:t>تانيا : نضج المستو</a:t>
            </a:r>
            <a:r>
              <a:rPr lang="ar-IQ" sz="4800" dirty="0">
                <a:solidFill>
                  <a:srgbClr val="333333"/>
                </a:solidFill>
                <a:ea typeface="Times New Roman" panose="02020603050405020304" pitchFamily="18" charset="0"/>
                <a:cs typeface="PT Bold Heading" panose="02010400000000000000" pitchFamily="2" charset="-78"/>
              </a:rPr>
              <a:t>ى </a:t>
            </a:r>
            <a:endParaRPr lang="ar-IQ" sz="4800" dirty="0">
              <a:solidFill>
                <a:srgbClr val="333333"/>
              </a:solidFill>
              <a:effectLst/>
              <a:ea typeface="Times New Roman" panose="02020603050405020304" pitchFamily="18" charset="0"/>
              <a:cs typeface="PT Bold Heading" panose="02010400000000000000" pitchFamily="2" charset="-78"/>
            </a:endParaRPr>
          </a:p>
          <a:p>
            <a:pPr algn="ctr"/>
            <a:r>
              <a:rPr lang="ar-IQ" sz="4400" b="1" dirty="0">
                <a:solidFill>
                  <a:srgbClr val="FF0000"/>
                </a:solidFill>
                <a:effectLst/>
                <a:ea typeface="Calibri" panose="020F0502020204030204" pitchFamily="34" charset="0"/>
                <a:cs typeface="Simplified Arabic" panose="02020603050405020304" pitchFamily="18" charset="-78"/>
              </a:rPr>
              <a:t>في الإعداد البدني يكون الأفراد غير متساويين من حيث العمر الزمني للتدريب والنضج اللذان يؤديان إلى الفروق الفردية</a:t>
            </a:r>
            <a:endParaRPr lang="ar-IQ" sz="102800" b="1" dirty="0">
              <a:solidFill>
                <a:srgbClr val="FF0000"/>
              </a:solidFill>
              <a:cs typeface="PT Bold Heading" panose="02010400000000000000" pitchFamily="2" charset="-78"/>
            </a:endParaRPr>
          </a:p>
        </p:txBody>
      </p:sp>
      <p:sp>
        <p:nvSpPr>
          <p:cNvPr id="13" name="مربع نص 12">
            <a:extLst>
              <a:ext uri="{FF2B5EF4-FFF2-40B4-BE49-F238E27FC236}">
                <a16:creationId xmlns:a16="http://schemas.microsoft.com/office/drawing/2014/main" id="{3F6D21E0-0FA1-4AC3-8209-62B87EC81002}"/>
              </a:ext>
            </a:extLst>
          </p:cNvPr>
          <p:cNvSpPr txBox="1"/>
          <p:nvPr/>
        </p:nvSpPr>
        <p:spPr>
          <a:xfrm>
            <a:off x="0" y="3848100"/>
            <a:ext cx="18288000" cy="6186309"/>
          </a:xfrm>
          <a:prstGeom prst="rect">
            <a:avLst/>
          </a:prstGeom>
          <a:solidFill>
            <a:schemeClr val="accent2">
              <a:lumMod val="20000"/>
              <a:lumOff val="80000"/>
            </a:schemeClr>
          </a:solidFill>
        </p:spPr>
        <p:txBody>
          <a:bodyPr wrap="square">
            <a:spAutoFit/>
          </a:bodyPr>
          <a:lstStyle/>
          <a:p>
            <a:pPr algn="ctr"/>
            <a:r>
              <a:rPr lang="ar-IQ" sz="4400" b="1" dirty="0"/>
              <a:t>ومن أسباب الفروق الفردية </a:t>
            </a:r>
          </a:p>
          <a:p>
            <a:pPr algn="r"/>
            <a:r>
              <a:rPr lang="ar-IQ" sz="4400" b="1" dirty="0">
                <a:solidFill>
                  <a:srgbClr val="0070C0"/>
                </a:solidFill>
              </a:rPr>
              <a:t>أ/ القدرات العقلية أكثر تأثير بالعوامل الوراثية منها بالعوامل البيئية بينما السمات المزاجية الانفعالية والاجتماعية تكون أكثر تأثراً بالعوامل البيئية منها بالعوامل الوراثية</a:t>
            </a:r>
          </a:p>
          <a:p>
            <a:pPr algn="ctr"/>
            <a:r>
              <a:rPr lang="ar-IQ" sz="4400" b="1" dirty="0"/>
              <a:t>ب هناك من علماء النفس من يرى أن الفروق الفردية هي نتائج التفاعل بين الوراثة والبيئة أي يمكن </a:t>
            </a:r>
            <a:r>
              <a:rPr lang="ar-IQ" sz="4400" b="1" dirty="0">
                <a:solidFill>
                  <a:srgbClr val="00B050"/>
                </a:solidFill>
              </a:rPr>
              <a:t>اعتبار الفروق نتاج التفاعل بين ما يلي:</a:t>
            </a:r>
          </a:p>
          <a:p>
            <a:pPr algn="r"/>
            <a:r>
              <a:rPr lang="ar-IQ" sz="4400" b="1" dirty="0"/>
              <a:t>١ - إمكانية الفرد وتمثل الجانب الوراثي.</a:t>
            </a:r>
          </a:p>
          <a:p>
            <a:pPr algn="r"/>
            <a:r>
              <a:rPr lang="ar-IQ" sz="4400" b="1" dirty="0"/>
              <a:t>2 - الخبرات أو الممارسات التي يمر بها الفرد والمرتبطة بهذه الإمكانيات.</a:t>
            </a:r>
          </a:p>
          <a:p>
            <a:pPr algn="r"/>
            <a:r>
              <a:rPr lang="ar-IQ" sz="4400" b="1" dirty="0"/>
              <a:t>٣- درجة الدافعية لدى الفرد حيث تحدد مدى استفادة الفرد من هذه الممارسات ودرجة إقباله على هذه الخبرات.</a:t>
            </a:r>
          </a:p>
        </p:txBody>
      </p:sp>
    </p:spTree>
    <p:extLst>
      <p:ext uri="{BB962C8B-B14F-4D97-AF65-F5344CB8AC3E}">
        <p14:creationId xmlns:p14="http://schemas.microsoft.com/office/powerpoint/2010/main" val="372097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4" name="مربع نص 13">
            <a:extLst>
              <a:ext uri="{FF2B5EF4-FFF2-40B4-BE49-F238E27FC236}">
                <a16:creationId xmlns:a16="http://schemas.microsoft.com/office/drawing/2014/main" id="{91CC80D6-C6F9-4762-A427-FD8086B251C0}"/>
              </a:ext>
            </a:extLst>
          </p:cNvPr>
          <p:cNvSpPr txBox="1"/>
          <p:nvPr/>
        </p:nvSpPr>
        <p:spPr>
          <a:xfrm>
            <a:off x="-2561" y="-37966"/>
            <a:ext cx="18288000" cy="1015663"/>
          </a:xfrm>
          <a:prstGeom prst="rect">
            <a:avLst/>
          </a:prstGeom>
          <a:solidFill>
            <a:schemeClr val="accent2"/>
          </a:solidFill>
        </p:spPr>
        <p:txBody>
          <a:bodyPr wrap="square">
            <a:spAutoFit/>
          </a:bodyPr>
          <a:lstStyle/>
          <a:p>
            <a:pPr algn="ctr"/>
            <a:r>
              <a:rPr lang="ar-IQ" sz="6000" dirty="0">
                <a:solidFill>
                  <a:srgbClr val="FFFF00"/>
                </a:solidFill>
                <a:effectLst/>
                <a:ea typeface="Times New Roman" panose="02020603050405020304" pitchFamily="18" charset="0"/>
                <a:cs typeface="PT Bold Heading" panose="02010400000000000000" pitchFamily="2" charset="-78"/>
              </a:rPr>
              <a:t>مقاييس الفروق الفردية</a:t>
            </a:r>
            <a:r>
              <a:rPr lang="ar-IQ" sz="6000" dirty="0">
                <a:solidFill>
                  <a:srgbClr val="0070C0"/>
                </a:solidFill>
                <a:ea typeface="Times New Roman" panose="02020603050405020304" pitchFamily="18" charset="0"/>
                <a:cs typeface="PT Bold Heading" panose="02010400000000000000" pitchFamily="2" charset="-78"/>
              </a:rPr>
              <a:t>:</a:t>
            </a:r>
            <a:endParaRPr lang="ar-IQ" sz="23900" dirty="0">
              <a:solidFill>
                <a:srgbClr val="0070C0"/>
              </a:solidFill>
              <a:cs typeface="PT Bold Heading" panose="02010400000000000000" pitchFamily="2" charset="-78"/>
            </a:endParaRPr>
          </a:p>
        </p:txBody>
      </p:sp>
      <p:sp>
        <p:nvSpPr>
          <p:cNvPr id="15" name="مربع نص 14">
            <a:extLst>
              <a:ext uri="{FF2B5EF4-FFF2-40B4-BE49-F238E27FC236}">
                <a16:creationId xmlns:a16="http://schemas.microsoft.com/office/drawing/2014/main" id="{3CF3FA0E-DA3D-469E-A51B-39D15BEFA5D6}"/>
              </a:ext>
            </a:extLst>
          </p:cNvPr>
          <p:cNvSpPr txBox="1"/>
          <p:nvPr/>
        </p:nvSpPr>
        <p:spPr>
          <a:xfrm>
            <a:off x="-2561" y="999043"/>
            <a:ext cx="18287999" cy="6020110"/>
          </a:xfrm>
          <a:prstGeom prst="rect">
            <a:avLst/>
          </a:prstGeom>
          <a:noFill/>
        </p:spPr>
        <p:txBody>
          <a:bodyPr wrap="square">
            <a:spAutoFit/>
          </a:bodyPr>
          <a:lstStyle/>
          <a:p>
            <a:pPr algn="ctr">
              <a:lnSpc>
                <a:spcPct val="115000"/>
              </a:lnSpc>
              <a:spcAft>
                <a:spcPts val="1000"/>
              </a:spcAft>
            </a:pPr>
            <a:r>
              <a:rPr lang="ar-IQ" sz="4800" dirty="0">
                <a:latin typeface="Simplified Arabic" panose="02020603050405020304" pitchFamily="18" charset="-78"/>
                <a:ea typeface="Calibri" panose="020F0502020204030204" pitchFamily="34" charset="0"/>
                <a:cs typeface="PT Bold Heading" panose="02010400000000000000" pitchFamily="2" charset="-78"/>
              </a:rPr>
              <a:t>أولا :</a:t>
            </a:r>
            <a:r>
              <a:rPr lang="ar-IQ" sz="4800" dirty="0">
                <a:effectLst/>
                <a:latin typeface="Simplified Arabic" panose="02020603050405020304" pitchFamily="18" charset="-78"/>
                <a:ea typeface="Calibri" panose="020F0502020204030204" pitchFamily="34" charset="0"/>
                <a:cs typeface="PT Bold Heading" panose="02010400000000000000" pitchFamily="2" charset="-78"/>
              </a:rPr>
              <a:t> مقاييس جسمية: </a:t>
            </a:r>
            <a:r>
              <a:rPr lang="en-US" sz="4800" dirty="0">
                <a:effectLst/>
                <a:latin typeface="Simplified Arabic" panose="02020603050405020304" pitchFamily="18" charset="-78"/>
                <a:ea typeface="Calibri" panose="020F0502020204030204" pitchFamily="34" charset="0"/>
                <a:cs typeface="PT Bold Heading" panose="02010400000000000000" pitchFamily="2" charset="-78"/>
              </a:rPr>
              <a:t> </a:t>
            </a:r>
            <a:endParaRPr lang="ar-IQ" sz="4800" dirty="0">
              <a:latin typeface="Simplified Arabic" panose="02020603050405020304" pitchFamily="18" charset="-78"/>
              <a:ea typeface="Calibri" panose="020F0502020204030204" pitchFamily="34" charset="0"/>
              <a:cs typeface="PT Bold Heading" panose="02010400000000000000" pitchFamily="2" charset="-78"/>
            </a:endParaRPr>
          </a:p>
          <a:p>
            <a:pPr algn="ctr">
              <a:lnSpc>
                <a:spcPct val="115000"/>
              </a:lnSpc>
              <a:spcAft>
                <a:spcPts val="1000"/>
              </a:spcAft>
            </a:pPr>
            <a:r>
              <a:rPr lang="ar-IQ" sz="4800" b="1" dirty="0">
                <a:effectLst/>
                <a:latin typeface="Simplified Arabic" panose="02020603050405020304" pitchFamily="18" charset="-78"/>
                <a:ea typeface="Calibri" panose="020F0502020204030204" pitchFamily="34" charset="0"/>
                <a:cs typeface="Simplified Arabic" panose="02020603050405020304" pitchFamily="18" charset="-78"/>
              </a:rPr>
              <a:t>لكل فعالية رياضية مقاييس جسمية خاصة بها كالطول والوزن والنمط، ومهما كان مستوى التدريب فعالا فهذا لا يمكن أن يعوض عن المقاييس الجسمية.</a:t>
            </a:r>
          </a:p>
          <a:p>
            <a:pPr lvl="8" algn="ctr">
              <a:lnSpc>
                <a:spcPct val="115000"/>
              </a:lnSpc>
              <a:spcAft>
                <a:spcPts val="1000"/>
              </a:spcAft>
            </a:pPr>
            <a:r>
              <a:rPr lang="ar-IQ" sz="4400" dirty="0">
                <a:solidFill>
                  <a:srgbClr val="FF0000"/>
                </a:solidFill>
                <a:latin typeface="Simplified Arabic" panose="02020603050405020304" pitchFamily="18" charset="-78"/>
                <a:ea typeface="Calibri" panose="020F0502020204030204" pitchFamily="34" charset="0"/>
                <a:cs typeface="PT Bold Heading" panose="02010400000000000000" pitchFamily="2" charset="-78"/>
              </a:rPr>
              <a:t>ثانيا :</a:t>
            </a:r>
            <a:r>
              <a:rPr lang="ar-IQ" sz="4400" dirty="0">
                <a:solidFill>
                  <a:srgbClr val="FF0000"/>
                </a:solidFill>
                <a:effectLst/>
                <a:latin typeface="Simplified Arabic" panose="02020603050405020304" pitchFamily="18" charset="-78"/>
                <a:ea typeface="Calibri" panose="020F0502020204030204" pitchFamily="34" charset="0"/>
                <a:cs typeface="PT Bold Heading" panose="02010400000000000000" pitchFamily="2" charset="-78"/>
              </a:rPr>
              <a:t> مقاييس وظيفية</a:t>
            </a:r>
            <a:r>
              <a:rPr lang="ar-IQ" sz="4400" dirty="0">
                <a:solidFill>
                  <a:srgbClr val="FF0000"/>
                </a:solidFill>
                <a:latin typeface="Simplified Arabic" panose="02020603050405020304" pitchFamily="18" charset="-78"/>
                <a:ea typeface="Calibri" panose="020F0502020204030204" pitchFamily="34" charset="0"/>
                <a:cs typeface="PT Bold Heading" panose="02010400000000000000" pitchFamily="2" charset="-78"/>
              </a:rPr>
              <a:t> :</a:t>
            </a:r>
            <a:r>
              <a:rPr lang="en-US" sz="4400" dirty="0">
                <a:solidFill>
                  <a:srgbClr val="FF0000"/>
                </a:solidFill>
                <a:effectLst/>
                <a:latin typeface="Simplified Arabic" panose="02020603050405020304" pitchFamily="18" charset="-78"/>
                <a:ea typeface="Calibri" panose="020F0502020204030204" pitchFamily="34" charset="0"/>
                <a:cs typeface="PT Bold Heading" panose="02010400000000000000" pitchFamily="2" charset="-78"/>
              </a:rPr>
              <a:t>                     </a:t>
            </a:r>
            <a:endParaRPr lang="en-US" sz="3600" dirty="0">
              <a:solidFill>
                <a:srgbClr val="FF0000"/>
              </a:solidFill>
              <a:effectLst/>
              <a:latin typeface="Simplified Arabic" panose="02020603050405020304" pitchFamily="18" charset="-78"/>
              <a:ea typeface="Calibri" panose="020F0502020204030204" pitchFamily="34" charset="0"/>
              <a:cs typeface="PT Bold Heading" panose="02010400000000000000" pitchFamily="2" charset="-78"/>
            </a:endParaRPr>
          </a:p>
          <a:p>
            <a:pPr algn="ctr"/>
            <a:r>
              <a:rPr lang="ar-IQ" sz="44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4800" b="1" dirty="0">
                <a:effectLst/>
                <a:latin typeface="Simplified Arabic" panose="02020603050405020304" pitchFamily="18" charset="-78"/>
                <a:ea typeface="Calibri" panose="020F0502020204030204" pitchFamily="34" charset="0"/>
                <a:cs typeface="Simplified Arabic" panose="02020603050405020304" pitchFamily="18" charset="-78"/>
              </a:rPr>
              <a:t>والمقصود بها قدرة أو استطاعة اللاعب على تكييف أجهزة جسمه الوظيفية للعبة أو الفعالية التي يمارسها، فكلما كانت لديه القدرة على تكيف الأجهزة الوظيفية كلما كان لديه فروق فردية عن الآخرين</a:t>
            </a:r>
            <a:endParaRPr lang="ar-IQ" sz="4400" b="1" dirty="0">
              <a:latin typeface="Simplified Arabic" panose="02020603050405020304" pitchFamily="18" charset="-78"/>
              <a:cs typeface="Simplified Arabic" panose="02020603050405020304" pitchFamily="18" charset="-78"/>
            </a:endParaRPr>
          </a:p>
        </p:txBody>
      </p:sp>
      <p:pic>
        <p:nvPicPr>
          <p:cNvPr id="11" name="صورة 10">
            <a:extLst>
              <a:ext uri="{FF2B5EF4-FFF2-40B4-BE49-F238E27FC236}">
                <a16:creationId xmlns:a16="http://schemas.microsoft.com/office/drawing/2014/main" id="{2638911A-8C78-4AB9-ADD2-80215D87A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0201" y="7198909"/>
            <a:ext cx="2726984" cy="2754715"/>
          </a:xfrm>
          <a:prstGeom prst="rect">
            <a:avLst/>
          </a:prstGeom>
        </p:spPr>
      </p:pic>
      <p:pic>
        <p:nvPicPr>
          <p:cNvPr id="16" name="صورة 15">
            <a:extLst>
              <a:ext uri="{FF2B5EF4-FFF2-40B4-BE49-F238E27FC236}">
                <a16:creationId xmlns:a16="http://schemas.microsoft.com/office/drawing/2014/main" id="{9D9AB778-B77A-4E04-9E17-8E1224E84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7965" y="7198909"/>
            <a:ext cx="2486692" cy="2754716"/>
          </a:xfrm>
          <a:prstGeom prst="rect">
            <a:avLst/>
          </a:prstGeom>
        </p:spPr>
      </p:pic>
      <p:pic>
        <p:nvPicPr>
          <p:cNvPr id="20" name="صورة 19">
            <a:extLst>
              <a:ext uri="{FF2B5EF4-FFF2-40B4-BE49-F238E27FC236}">
                <a16:creationId xmlns:a16="http://schemas.microsoft.com/office/drawing/2014/main" id="{EE382ED5-FF5D-46E9-8DB2-1B1E77BEAD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3000" y="7204971"/>
            <a:ext cx="4267201" cy="2752118"/>
          </a:xfrm>
          <a:prstGeom prst="rect">
            <a:avLst/>
          </a:prstGeom>
        </p:spPr>
      </p:pic>
      <p:pic>
        <p:nvPicPr>
          <p:cNvPr id="22" name="صورة 21">
            <a:extLst>
              <a:ext uri="{FF2B5EF4-FFF2-40B4-BE49-F238E27FC236}">
                <a16:creationId xmlns:a16="http://schemas.microsoft.com/office/drawing/2014/main" id="{18E1DC56-F2D8-495B-BE51-6A82D84EF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9" y="7204971"/>
            <a:ext cx="4191001" cy="2727006"/>
          </a:xfrm>
          <a:prstGeom prst="rect">
            <a:avLst/>
          </a:prstGeom>
        </p:spPr>
      </p:pic>
      <p:pic>
        <p:nvPicPr>
          <p:cNvPr id="24" name="صورة 23">
            <a:extLst>
              <a:ext uri="{FF2B5EF4-FFF2-40B4-BE49-F238E27FC236}">
                <a16:creationId xmlns:a16="http://schemas.microsoft.com/office/drawing/2014/main" id="{5255004B-8256-4ED1-B5FB-5FB4B0567D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78" y="7236144"/>
            <a:ext cx="4623477" cy="2695833"/>
          </a:xfrm>
          <a:prstGeom prst="rect">
            <a:avLst/>
          </a:prstGeom>
        </p:spPr>
      </p:pic>
    </p:spTree>
    <p:extLst>
      <p:ext uri="{BB962C8B-B14F-4D97-AF65-F5344CB8AC3E}">
        <p14:creationId xmlns:p14="http://schemas.microsoft.com/office/powerpoint/2010/main" val="4145418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3188</TotalTime>
  <Words>1061</Words>
  <Application>Microsoft Office PowerPoint</Application>
  <PresentationFormat>مخصص</PresentationFormat>
  <Paragraphs>102</Paragraphs>
  <Slides>17</Slides>
  <Notes>0</Notes>
  <HiddenSlides>0</HiddenSlides>
  <MMClips>2</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17</vt:i4>
      </vt:variant>
    </vt:vector>
  </HeadingPairs>
  <TitlesOfParts>
    <vt:vector size="26" baseType="lpstr">
      <vt:lpstr>PT Bold Heading</vt:lpstr>
      <vt:lpstr>Calibri</vt:lpstr>
      <vt:lpstr>Arabic Typesetting</vt:lpstr>
      <vt:lpstr>Gill Sans MT</vt:lpstr>
      <vt:lpstr>Arial</vt:lpstr>
      <vt:lpstr>Traditional Arabic</vt:lpstr>
      <vt:lpstr>Simplified Arabic</vt:lpstr>
      <vt:lpstr>Poppins Bold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Orange Modern Professional Enterprise Resource Planning Presentation</dc:title>
  <dc:creator>Lenovo</dc:creator>
  <cp:lastModifiedBy>Maher</cp:lastModifiedBy>
  <cp:revision>147</cp:revision>
  <cp:lastPrinted>2024-07-06T11:47:09Z</cp:lastPrinted>
  <dcterms:created xsi:type="dcterms:W3CDTF">2006-08-16T00:00:00Z</dcterms:created>
  <dcterms:modified xsi:type="dcterms:W3CDTF">2025-03-17T17:17:31Z</dcterms:modified>
  <dc:identifier>DAGJc8CwBgc</dc:identifier>
</cp:coreProperties>
</file>